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81" r:id="rId11"/>
    <p:sldId id="266" r:id="rId12"/>
    <p:sldId id="267" r:id="rId13"/>
    <p:sldId id="285" r:id="rId14"/>
    <p:sldId id="268" r:id="rId15"/>
    <p:sldId id="270" r:id="rId16"/>
    <p:sldId id="271" r:id="rId17"/>
    <p:sldId id="272" r:id="rId18"/>
    <p:sldId id="286" r:id="rId19"/>
    <p:sldId id="283" r:id="rId20"/>
    <p:sldId id="274" r:id="rId21"/>
    <p:sldId id="275" r:id="rId22"/>
    <p:sldId id="276" r:id="rId23"/>
    <p:sldId id="279" r:id="rId24"/>
    <p:sldId id="277" r:id="rId25"/>
    <p:sldId id="284" r:id="rId26"/>
    <p:sldId id="287" r:id="rId27"/>
    <p:sldId id="280" r:id="rId28"/>
    <p:sldId id="273"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1FC3-B7A3-4297-B249-7419D8101B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02F28B-8BBE-4EFB-9709-517CE548CA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AA8D9F-05A6-4203-8230-EC01E8F1E5C0}"/>
              </a:ext>
            </a:extLst>
          </p:cNvPr>
          <p:cNvSpPr>
            <a:spLocks noGrp="1"/>
          </p:cNvSpPr>
          <p:nvPr>
            <p:ph type="dt" sz="half" idx="10"/>
          </p:nvPr>
        </p:nvSpPr>
        <p:spPr/>
        <p:txBody>
          <a:bodyPr/>
          <a:lstStyle/>
          <a:p>
            <a:fld id="{89DC0061-A9C3-4D04-95B4-E9F8FDB88CA8}" type="datetimeFigureOut">
              <a:rPr lang="en-US" smtClean="0"/>
              <a:t>5/31/2022</a:t>
            </a:fld>
            <a:endParaRPr lang="en-US"/>
          </a:p>
        </p:txBody>
      </p:sp>
      <p:sp>
        <p:nvSpPr>
          <p:cNvPr id="5" name="Footer Placeholder 4">
            <a:extLst>
              <a:ext uri="{FF2B5EF4-FFF2-40B4-BE49-F238E27FC236}">
                <a16:creationId xmlns:a16="http://schemas.microsoft.com/office/drawing/2014/main" id="{FBC8FAE8-E093-4976-A1EA-516BDA9AE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4F701-0347-47AC-BBA9-A910BDB1F001}"/>
              </a:ext>
            </a:extLst>
          </p:cNvPr>
          <p:cNvSpPr>
            <a:spLocks noGrp="1"/>
          </p:cNvSpPr>
          <p:nvPr>
            <p:ph type="sldNum" sz="quarter" idx="12"/>
          </p:nvPr>
        </p:nvSpPr>
        <p:spPr/>
        <p:txBody>
          <a:bodyPr/>
          <a:lstStyle/>
          <a:p>
            <a:fld id="{4C821282-195C-42B1-968B-6C82318F86DD}" type="slidenum">
              <a:rPr lang="en-US" smtClean="0"/>
              <a:t>‹#›</a:t>
            </a:fld>
            <a:endParaRPr lang="en-US"/>
          </a:p>
        </p:txBody>
      </p:sp>
    </p:spTree>
    <p:extLst>
      <p:ext uri="{BB962C8B-B14F-4D97-AF65-F5344CB8AC3E}">
        <p14:creationId xmlns:p14="http://schemas.microsoft.com/office/powerpoint/2010/main" val="986441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A150-876E-438E-A5A9-01E0DEFFBC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93F6C6-A6A2-4D36-BE4D-3B3D5E4902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02E21-A88E-481B-B583-A062A458AC05}"/>
              </a:ext>
            </a:extLst>
          </p:cNvPr>
          <p:cNvSpPr>
            <a:spLocks noGrp="1"/>
          </p:cNvSpPr>
          <p:nvPr>
            <p:ph type="dt" sz="half" idx="10"/>
          </p:nvPr>
        </p:nvSpPr>
        <p:spPr/>
        <p:txBody>
          <a:bodyPr/>
          <a:lstStyle/>
          <a:p>
            <a:fld id="{89DC0061-A9C3-4D04-95B4-E9F8FDB88CA8}" type="datetimeFigureOut">
              <a:rPr lang="en-US" smtClean="0"/>
              <a:t>5/31/2022</a:t>
            </a:fld>
            <a:endParaRPr lang="en-US"/>
          </a:p>
        </p:txBody>
      </p:sp>
      <p:sp>
        <p:nvSpPr>
          <p:cNvPr id="5" name="Footer Placeholder 4">
            <a:extLst>
              <a:ext uri="{FF2B5EF4-FFF2-40B4-BE49-F238E27FC236}">
                <a16:creationId xmlns:a16="http://schemas.microsoft.com/office/drawing/2014/main" id="{CD645059-45E7-4F4F-8E72-23A6ABC2A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268BF5-9E25-4E6A-B910-96EFC494555E}"/>
              </a:ext>
            </a:extLst>
          </p:cNvPr>
          <p:cNvSpPr>
            <a:spLocks noGrp="1"/>
          </p:cNvSpPr>
          <p:nvPr>
            <p:ph type="sldNum" sz="quarter" idx="12"/>
          </p:nvPr>
        </p:nvSpPr>
        <p:spPr/>
        <p:txBody>
          <a:bodyPr/>
          <a:lstStyle/>
          <a:p>
            <a:fld id="{4C821282-195C-42B1-968B-6C82318F86DD}" type="slidenum">
              <a:rPr lang="en-US" smtClean="0"/>
              <a:t>‹#›</a:t>
            </a:fld>
            <a:endParaRPr lang="en-US"/>
          </a:p>
        </p:txBody>
      </p:sp>
    </p:spTree>
    <p:extLst>
      <p:ext uri="{BB962C8B-B14F-4D97-AF65-F5344CB8AC3E}">
        <p14:creationId xmlns:p14="http://schemas.microsoft.com/office/powerpoint/2010/main" val="147081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B0A73C-38C7-4A0F-A3E0-1DFC22C0C5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2C20FB-EBE4-4A66-8910-2A6CD5F4892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8449C-A4C3-4AD6-99D9-AD62464CECD5}"/>
              </a:ext>
            </a:extLst>
          </p:cNvPr>
          <p:cNvSpPr>
            <a:spLocks noGrp="1"/>
          </p:cNvSpPr>
          <p:nvPr>
            <p:ph type="dt" sz="half" idx="10"/>
          </p:nvPr>
        </p:nvSpPr>
        <p:spPr/>
        <p:txBody>
          <a:bodyPr/>
          <a:lstStyle/>
          <a:p>
            <a:fld id="{89DC0061-A9C3-4D04-95B4-E9F8FDB88CA8}" type="datetimeFigureOut">
              <a:rPr lang="en-US" smtClean="0"/>
              <a:t>5/31/2022</a:t>
            </a:fld>
            <a:endParaRPr lang="en-US"/>
          </a:p>
        </p:txBody>
      </p:sp>
      <p:sp>
        <p:nvSpPr>
          <p:cNvPr id="5" name="Footer Placeholder 4">
            <a:extLst>
              <a:ext uri="{FF2B5EF4-FFF2-40B4-BE49-F238E27FC236}">
                <a16:creationId xmlns:a16="http://schemas.microsoft.com/office/drawing/2014/main" id="{502EE660-874A-4D57-88CB-8C8F55325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ADE3DF-4B9C-4158-9957-DEA92B2CB70C}"/>
              </a:ext>
            </a:extLst>
          </p:cNvPr>
          <p:cNvSpPr>
            <a:spLocks noGrp="1"/>
          </p:cNvSpPr>
          <p:nvPr>
            <p:ph type="sldNum" sz="quarter" idx="12"/>
          </p:nvPr>
        </p:nvSpPr>
        <p:spPr/>
        <p:txBody>
          <a:bodyPr/>
          <a:lstStyle/>
          <a:p>
            <a:fld id="{4C821282-195C-42B1-968B-6C82318F86DD}" type="slidenum">
              <a:rPr lang="en-US" smtClean="0"/>
              <a:t>‹#›</a:t>
            </a:fld>
            <a:endParaRPr lang="en-US"/>
          </a:p>
        </p:txBody>
      </p:sp>
    </p:spTree>
    <p:extLst>
      <p:ext uri="{BB962C8B-B14F-4D97-AF65-F5344CB8AC3E}">
        <p14:creationId xmlns:p14="http://schemas.microsoft.com/office/powerpoint/2010/main" val="4163976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D114-27ED-457E-9EA9-7B22A56E3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494140-CC82-45A2-B42C-018B698B6D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DF078-89E9-4566-B946-A4E58AA779EA}"/>
              </a:ext>
            </a:extLst>
          </p:cNvPr>
          <p:cNvSpPr>
            <a:spLocks noGrp="1"/>
          </p:cNvSpPr>
          <p:nvPr>
            <p:ph type="dt" sz="half" idx="10"/>
          </p:nvPr>
        </p:nvSpPr>
        <p:spPr/>
        <p:txBody>
          <a:bodyPr/>
          <a:lstStyle/>
          <a:p>
            <a:fld id="{89DC0061-A9C3-4D04-95B4-E9F8FDB88CA8}" type="datetimeFigureOut">
              <a:rPr lang="en-US" smtClean="0"/>
              <a:t>5/31/2022</a:t>
            </a:fld>
            <a:endParaRPr lang="en-US"/>
          </a:p>
        </p:txBody>
      </p:sp>
      <p:sp>
        <p:nvSpPr>
          <p:cNvPr id="5" name="Footer Placeholder 4">
            <a:extLst>
              <a:ext uri="{FF2B5EF4-FFF2-40B4-BE49-F238E27FC236}">
                <a16:creationId xmlns:a16="http://schemas.microsoft.com/office/drawing/2014/main" id="{F6726BF8-40E1-4ED8-A00B-DA5262867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4F26F3-DB99-4240-886F-B6AD63DECBEE}"/>
              </a:ext>
            </a:extLst>
          </p:cNvPr>
          <p:cNvSpPr>
            <a:spLocks noGrp="1"/>
          </p:cNvSpPr>
          <p:nvPr>
            <p:ph type="sldNum" sz="quarter" idx="12"/>
          </p:nvPr>
        </p:nvSpPr>
        <p:spPr/>
        <p:txBody>
          <a:bodyPr/>
          <a:lstStyle/>
          <a:p>
            <a:fld id="{4C821282-195C-42B1-968B-6C82318F86DD}" type="slidenum">
              <a:rPr lang="en-US" smtClean="0"/>
              <a:t>‹#›</a:t>
            </a:fld>
            <a:endParaRPr lang="en-US"/>
          </a:p>
        </p:txBody>
      </p:sp>
    </p:spTree>
    <p:extLst>
      <p:ext uri="{BB962C8B-B14F-4D97-AF65-F5344CB8AC3E}">
        <p14:creationId xmlns:p14="http://schemas.microsoft.com/office/powerpoint/2010/main" val="1199759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0C13-5242-43D3-B7D1-E62BC57438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75B655-42BA-4B91-9F43-A91AE115EE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45B1E7-C0F0-4D78-BBFB-6DE0837F5F4B}"/>
              </a:ext>
            </a:extLst>
          </p:cNvPr>
          <p:cNvSpPr>
            <a:spLocks noGrp="1"/>
          </p:cNvSpPr>
          <p:nvPr>
            <p:ph type="dt" sz="half" idx="10"/>
          </p:nvPr>
        </p:nvSpPr>
        <p:spPr/>
        <p:txBody>
          <a:bodyPr/>
          <a:lstStyle/>
          <a:p>
            <a:fld id="{89DC0061-A9C3-4D04-95B4-E9F8FDB88CA8}" type="datetimeFigureOut">
              <a:rPr lang="en-US" smtClean="0"/>
              <a:t>5/31/2022</a:t>
            </a:fld>
            <a:endParaRPr lang="en-US"/>
          </a:p>
        </p:txBody>
      </p:sp>
      <p:sp>
        <p:nvSpPr>
          <p:cNvPr id="5" name="Footer Placeholder 4">
            <a:extLst>
              <a:ext uri="{FF2B5EF4-FFF2-40B4-BE49-F238E27FC236}">
                <a16:creationId xmlns:a16="http://schemas.microsoft.com/office/drawing/2014/main" id="{C550D323-E29B-40E3-A396-0E5324CCD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F3269-035F-4FBE-8756-867BBA52E4EE}"/>
              </a:ext>
            </a:extLst>
          </p:cNvPr>
          <p:cNvSpPr>
            <a:spLocks noGrp="1"/>
          </p:cNvSpPr>
          <p:nvPr>
            <p:ph type="sldNum" sz="quarter" idx="12"/>
          </p:nvPr>
        </p:nvSpPr>
        <p:spPr/>
        <p:txBody>
          <a:bodyPr/>
          <a:lstStyle/>
          <a:p>
            <a:fld id="{4C821282-195C-42B1-968B-6C82318F86DD}" type="slidenum">
              <a:rPr lang="en-US" smtClean="0"/>
              <a:t>‹#›</a:t>
            </a:fld>
            <a:endParaRPr lang="en-US"/>
          </a:p>
        </p:txBody>
      </p:sp>
    </p:spTree>
    <p:extLst>
      <p:ext uri="{BB962C8B-B14F-4D97-AF65-F5344CB8AC3E}">
        <p14:creationId xmlns:p14="http://schemas.microsoft.com/office/powerpoint/2010/main" val="3541394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4D70-1116-4446-8817-809590743C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D23E1F-CA31-4EFA-996D-C46E0B0A9B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F7E01F-5B14-4784-A27C-5922354BD68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250C77-F438-4431-AB11-FFA4C15317BB}"/>
              </a:ext>
            </a:extLst>
          </p:cNvPr>
          <p:cNvSpPr>
            <a:spLocks noGrp="1"/>
          </p:cNvSpPr>
          <p:nvPr>
            <p:ph type="dt" sz="half" idx="10"/>
          </p:nvPr>
        </p:nvSpPr>
        <p:spPr/>
        <p:txBody>
          <a:bodyPr/>
          <a:lstStyle/>
          <a:p>
            <a:fld id="{89DC0061-A9C3-4D04-95B4-E9F8FDB88CA8}" type="datetimeFigureOut">
              <a:rPr lang="en-US" smtClean="0"/>
              <a:t>5/31/2022</a:t>
            </a:fld>
            <a:endParaRPr lang="en-US"/>
          </a:p>
        </p:txBody>
      </p:sp>
      <p:sp>
        <p:nvSpPr>
          <p:cNvPr id="6" name="Footer Placeholder 5">
            <a:extLst>
              <a:ext uri="{FF2B5EF4-FFF2-40B4-BE49-F238E27FC236}">
                <a16:creationId xmlns:a16="http://schemas.microsoft.com/office/drawing/2014/main" id="{EE958531-7B39-42CE-8CDE-55CDEBA7B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9FB1E2-CD8C-463B-9F3B-247A38B3A200}"/>
              </a:ext>
            </a:extLst>
          </p:cNvPr>
          <p:cNvSpPr>
            <a:spLocks noGrp="1"/>
          </p:cNvSpPr>
          <p:nvPr>
            <p:ph type="sldNum" sz="quarter" idx="12"/>
          </p:nvPr>
        </p:nvSpPr>
        <p:spPr/>
        <p:txBody>
          <a:bodyPr/>
          <a:lstStyle/>
          <a:p>
            <a:fld id="{4C821282-195C-42B1-968B-6C82318F86DD}" type="slidenum">
              <a:rPr lang="en-US" smtClean="0"/>
              <a:t>‹#›</a:t>
            </a:fld>
            <a:endParaRPr lang="en-US"/>
          </a:p>
        </p:txBody>
      </p:sp>
    </p:spTree>
    <p:extLst>
      <p:ext uri="{BB962C8B-B14F-4D97-AF65-F5344CB8AC3E}">
        <p14:creationId xmlns:p14="http://schemas.microsoft.com/office/powerpoint/2010/main" val="941545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1D0F-C628-487F-897A-1CE03552D3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759EFF-3054-4E4E-BBE5-B41363056B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A705648-BAA8-4BFF-B704-BF6B36A22FD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77BE55-5794-4480-B566-B2E35899C2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C532948-0F28-4D24-A9FE-7D06298C1B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EFE154-C337-49AB-BC4D-93C41ACD4A66}"/>
              </a:ext>
            </a:extLst>
          </p:cNvPr>
          <p:cNvSpPr>
            <a:spLocks noGrp="1"/>
          </p:cNvSpPr>
          <p:nvPr>
            <p:ph type="dt" sz="half" idx="10"/>
          </p:nvPr>
        </p:nvSpPr>
        <p:spPr/>
        <p:txBody>
          <a:bodyPr/>
          <a:lstStyle/>
          <a:p>
            <a:fld id="{89DC0061-A9C3-4D04-95B4-E9F8FDB88CA8}" type="datetimeFigureOut">
              <a:rPr lang="en-US" smtClean="0"/>
              <a:t>5/31/2022</a:t>
            </a:fld>
            <a:endParaRPr lang="en-US"/>
          </a:p>
        </p:txBody>
      </p:sp>
      <p:sp>
        <p:nvSpPr>
          <p:cNvPr id="8" name="Footer Placeholder 7">
            <a:extLst>
              <a:ext uri="{FF2B5EF4-FFF2-40B4-BE49-F238E27FC236}">
                <a16:creationId xmlns:a16="http://schemas.microsoft.com/office/drawing/2014/main" id="{9796A911-9019-4734-AE38-F6FD9CD3CE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296C95-A36D-4A0C-A6FE-66E6CB646FF7}"/>
              </a:ext>
            </a:extLst>
          </p:cNvPr>
          <p:cNvSpPr>
            <a:spLocks noGrp="1"/>
          </p:cNvSpPr>
          <p:nvPr>
            <p:ph type="sldNum" sz="quarter" idx="12"/>
          </p:nvPr>
        </p:nvSpPr>
        <p:spPr/>
        <p:txBody>
          <a:bodyPr/>
          <a:lstStyle/>
          <a:p>
            <a:fld id="{4C821282-195C-42B1-968B-6C82318F86DD}" type="slidenum">
              <a:rPr lang="en-US" smtClean="0"/>
              <a:t>‹#›</a:t>
            </a:fld>
            <a:endParaRPr lang="en-US"/>
          </a:p>
        </p:txBody>
      </p:sp>
    </p:spTree>
    <p:extLst>
      <p:ext uri="{BB962C8B-B14F-4D97-AF65-F5344CB8AC3E}">
        <p14:creationId xmlns:p14="http://schemas.microsoft.com/office/powerpoint/2010/main" val="425154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FADB7-A819-4049-BC18-0CF2CEF1E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61CD8F-7B8B-4763-B2A2-B6E0D7F64337}"/>
              </a:ext>
            </a:extLst>
          </p:cNvPr>
          <p:cNvSpPr>
            <a:spLocks noGrp="1"/>
          </p:cNvSpPr>
          <p:nvPr>
            <p:ph type="dt" sz="half" idx="10"/>
          </p:nvPr>
        </p:nvSpPr>
        <p:spPr/>
        <p:txBody>
          <a:bodyPr/>
          <a:lstStyle/>
          <a:p>
            <a:fld id="{89DC0061-A9C3-4D04-95B4-E9F8FDB88CA8}" type="datetimeFigureOut">
              <a:rPr lang="en-US" smtClean="0"/>
              <a:t>5/31/2022</a:t>
            </a:fld>
            <a:endParaRPr lang="en-US"/>
          </a:p>
        </p:txBody>
      </p:sp>
      <p:sp>
        <p:nvSpPr>
          <p:cNvPr id="4" name="Footer Placeholder 3">
            <a:extLst>
              <a:ext uri="{FF2B5EF4-FFF2-40B4-BE49-F238E27FC236}">
                <a16:creationId xmlns:a16="http://schemas.microsoft.com/office/drawing/2014/main" id="{A9F2CC56-D8A1-41BC-93E0-D02C02E4BF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2F1F5D-884E-44F6-8ACD-EE2D190D4A8D}"/>
              </a:ext>
            </a:extLst>
          </p:cNvPr>
          <p:cNvSpPr>
            <a:spLocks noGrp="1"/>
          </p:cNvSpPr>
          <p:nvPr>
            <p:ph type="sldNum" sz="quarter" idx="12"/>
          </p:nvPr>
        </p:nvSpPr>
        <p:spPr/>
        <p:txBody>
          <a:bodyPr/>
          <a:lstStyle/>
          <a:p>
            <a:fld id="{4C821282-195C-42B1-968B-6C82318F86DD}" type="slidenum">
              <a:rPr lang="en-US" smtClean="0"/>
              <a:t>‹#›</a:t>
            </a:fld>
            <a:endParaRPr lang="en-US"/>
          </a:p>
        </p:txBody>
      </p:sp>
    </p:spTree>
    <p:extLst>
      <p:ext uri="{BB962C8B-B14F-4D97-AF65-F5344CB8AC3E}">
        <p14:creationId xmlns:p14="http://schemas.microsoft.com/office/powerpoint/2010/main" val="156625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DAA8B-E217-4AE0-ACFF-434487FE28ED}"/>
              </a:ext>
            </a:extLst>
          </p:cNvPr>
          <p:cNvSpPr>
            <a:spLocks noGrp="1"/>
          </p:cNvSpPr>
          <p:nvPr>
            <p:ph type="dt" sz="half" idx="10"/>
          </p:nvPr>
        </p:nvSpPr>
        <p:spPr/>
        <p:txBody>
          <a:bodyPr/>
          <a:lstStyle/>
          <a:p>
            <a:fld id="{89DC0061-A9C3-4D04-95B4-E9F8FDB88CA8}" type="datetimeFigureOut">
              <a:rPr lang="en-US" smtClean="0"/>
              <a:t>5/31/2022</a:t>
            </a:fld>
            <a:endParaRPr lang="en-US"/>
          </a:p>
        </p:txBody>
      </p:sp>
      <p:sp>
        <p:nvSpPr>
          <p:cNvPr id="3" name="Footer Placeholder 2">
            <a:extLst>
              <a:ext uri="{FF2B5EF4-FFF2-40B4-BE49-F238E27FC236}">
                <a16:creationId xmlns:a16="http://schemas.microsoft.com/office/drawing/2014/main" id="{BD7DF4D7-0F83-4E08-86AC-F299D6FFFF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53D7B4-ED41-46A4-9EFD-CC6116BADD4C}"/>
              </a:ext>
            </a:extLst>
          </p:cNvPr>
          <p:cNvSpPr>
            <a:spLocks noGrp="1"/>
          </p:cNvSpPr>
          <p:nvPr>
            <p:ph type="sldNum" sz="quarter" idx="12"/>
          </p:nvPr>
        </p:nvSpPr>
        <p:spPr/>
        <p:txBody>
          <a:bodyPr/>
          <a:lstStyle/>
          <a:p>
            <a:fld id="{4C821282-195C-42B1-968B-6C82318F86DD}" type="slidenum">
              <a:rPr lang="en-US" smtClean="0"/>
              <a:t>‹#›</a:t>
            </a:fld>
            <a:endParaRPr lang="en-US"/>
          </a:p>
        </p:txBody>
      </p:sp>
    </p:spTree>
    <p:extLst>
      <p:ext uri="{BB962C8B-B14F-4D97-AF65-F5344CB8AC3E}">
        <p14:creationId xmlns:p14="http://schemas.microsoft.com/office/powerpoint/2010/main" val="2777530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EB7E0-B515-47C5-A5CA-D1CAF63BA6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B1FD33-4014-4190-8D9D-1489E38A54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18AEB8-55E1-40E2-A285-A6CA32CD7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A3786C-9B52-4810-BE2D-8BC23678EFF3}"/>
              </a:ext>
            </a:extLst>
          </p:cNvPr>
          <p:cNvSpPr>
            <a:spLocks noGrp="1"/>
          </p:cNvSpPr>
          <p:nvPr>
            <p:ph type="dt" sz="half" idx="10"/>
          </p:nvPr>
        </p:nvSpPr>
        <p:spPr/>
        <p:txBody>
          <a:bodyPr/>
          <a:lstStyle/>
          <a:p>
            <a:fld id="{89DC0061-A9C3-4D04-95B4-E9F8FDB88CA8}" type="datetimeFigureOut">
              <a:rPr lang="en-US" smtClean="0"/>
              <a:t>5/31/2022</a:t>
            </a:fld>
            <a:endParaRPr lang="en-US"/>
          </a:p>
        </p:txBody>
      </p:sp>
      <p:sp>
        <p:nvSpPr>
          <p:cNvPr id="6" name="Footer Placeholder 5">
            <a:extLst>
              <a:ext uri="{FF2B5EF4-FFF2-40B4-BE49-F238E27FC236}">
                <a16:creationId xmlns:a16="http://schemas.microsoft.com/office/drawing/2014/main" id="{81539758-18D3-4DB1-8749-41C1405F47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0BDFA0-B378-4A54-B8F6-D1BBF2207A00}"/>
              </a:ext>
            </a:extLst>
          </p:cNvPr>
          <p:cNvSpPr>
            <a:spLocks noGrp="1"/>
          </p:cNvSpPr>
          <p:nvPr>
            <p:ph type="sldNum" sz="quarter" idx="12"/>
          </p:nvPr>
        </p:nvSpPr>
        <p:spPr/>
        <p:txBody>
          <a:bodyPr/>
          <a:lstStyle/>
          <a:p>
            <a:fld id="{4C821282-195C-42B1-968B-6C82318F86DD}" type="slidenum">
              <a:rPr lang="en-US" smtClean="0"/>
              <a:t>‹#›</a:t>
            </a:fld>
            <a:endParaRPr lang="en-US"/>
          </a:p>
        </p:txBody>
      </p:sp>
    </p:spTree>
    <p:extLst>
      <p:ext uri="{BB962C8B-B14F-4D97-AF65-F5344CB8AC3E}">
        <p14:creationId xmlns:p14="http://schemas.microsoft.com/office/powerpoint/2010/main" val="404521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96C9-0650-445F-A512-1AD6DC5377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9EB646-46A3-4657-B407-4452588B8C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91C6D8-60F3-4DC4-9ABA-2E0E209F7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296713-B79B-4B54-8689-8D0BDEFF796E}"/>
              </a:ext>
            </a:extLst>
          </p:cNvPr>
          <p:cNvSpPr>
            <a:spLocks noGrp="1"/>
          </p:cNvSpPr>
          <p:nvPr>
            <p:ph type="dt" sz="half" idx="10"/>
          </p:nvPr>
        </p:nvSpPr>
        <p:spPr/>
        <p:txBody>
          <a:bodyPr/>
          <a:lstStyle/>
          <a:p>
            <a:fld id="{89DC0061-A9C3-4D04-95B4-E9F8FDB88CA8}" type="datetimeFigureOut">
              <a:rPr lang="en-US" smtClean="0"/>
              <a:t>5/31/2022</a:t>
            </a:fld>
            <a:endParaRPr lang="en-US"/>
          </a:p>
        </p:txBody>
      </p:sp>
      <p:sp>
        <p:nvSpPr>
          <p:cNvPr id="6" name="Footer Placeholder 5">
            <a:extLst>
              <a:ext uri="{FF2B5EF4-FFF2-40B4-BE49-F238E27FC236}">
                <a16:creationId xmlns:a16="http://schemas.microsoft.com/office/drawing/2014/main" id="{DF804D51-8797-4948-BC10-E3E0DB3506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1235DD-2210-4957-8B0B-F4F3CFF77945}"/>
              </a:ext>
            </a:extLst>
          </p:cNvPr>
          <p:cNvSpPr>
            <a:spLocks noGrp="1"/>
          </p:cNvSpPr>
          <p:nvPr>
            <p:ph type="sldNum" sz="quarter" idx="12"/>
          </p:nvPr>
        </p:nvSpPr>
        <p:spPr/>
        <p:txBody>
          <a:bodyPr/>
          <a:lstStyle/>
          <a:p>
            <a:fld id="{4C821282-195C-42B1-968B-6C82318F86DD}" type="slidenum">
              <a:rPr lang="en-US" smtClean="0"/>
              <a:t>‹#›</a:t>
            </a:fld>
            <a:endParaRPr lang="en-US"/>
          </a:p>
        </p:txBody>
      </p:sp>
    </p:spTree>
    <p:extLst>
      <p:ext uri="{BB962C8B-B14F-4D97-AF65-F5344CB8AC3E}">
        <p14:creationId xmlns:p14="http://schemas.microsoft.com/office/powerpoint/2010/main" val="503836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232EC0-CE9D-46B6-A86D-57BD6BB88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873B21-8274-42CF-9C26-CF5EA07D04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A58C05-FDF6-4126-B63B-DD247D7EDC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DC0061-A9C3-4D04-95B4-E9F8FDB88CA8}" type="datetimeFigureOut">
              <a:rPr lang="en-US" smtClean="0"/>
              <a:t>5/31/2022</a:t>
            </a:fld>
            <a:endParaRPr lang="en-US"/>
          </a:p>
        </p:txBody>
      </p:sp>
      <p:sp>
        <p:nvSpPr>
          <p:cNvPr id="5" name="Footer Placeholder 4">
            <a:extLst>
              <a:ext uri="{FF2B5EF4-FFF2-40B4-BE49-F238E27FC236}">
                <a16:creationId xmlns:a16="http://schemas.microsoft.com/office/drawing/2014/main" id="{48DAC3E0-C5AD-49BA-B1A2-4334450A1C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75F71F-3215-4AEE-98B8-18BC31AA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21282-195C-42B1-968B-6C82318F86DD}" type="slidenum">
              <a:rPr lang="en-US" smtClean="0"/>
              <a:t>‹#›</a:t>
            </a:fld>
            <a:endParaRPr lang="en-US"/>
          </a:p>
        </p:txBody>
      </p:sp>
    </p:spTree>
    <p:extLst>
      <p:ext uri="{BB962C8B-B14F-4D97-AF65-F5344CB8AC3E}">
        <p14:creationId xmlns:p14="http://schemas.microsoft.com/office/powerpoint/2010/main" val="3592504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1BC0035-7655-40AC-931C-B5D1B17506BD}"/>
              </a:ext>
            </a:extLst>
          </p:cNvPr>
          <p:cNvPicPr>
            <a:picLocks noChangeAspect="1"/>
          </p:cNvPicPr>
          <p:nvPr/>
        </p:nvPicPr>
        <p:blipFill rotWithShape="1">
          <a:blip r:embed="rId2"/>
          <a:srcRect b="2309"/>
          <a:stretch/>
        </p:blipFill>
        <p:spPr>
          <a:xfrm>
            <a:off x="621675" y="623275"/>
            <a:ext cx="4032621" cy="5607882"/>
          </a:xfrm>
          <a:prstGeom prst="rect">
            <a:avLst/>
          </a:prstGeom>
        </p:spPr>
      </p:pic>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797C3-9F47-430A-A424-1C45CD0C8CBD}"/>
              </a:ext>
            </a:extLst>
          </p:cNvPr>
          <p:cNvSpPr>
            <a:spLocks noGrp="1"/>
          </p:cNvSpPr>
          <p:nvPr>
            <p:ph type="ctrTitle"/>
          </p:nvPr>
        </p:nvSpPr>
        <p:spPr>
          <a:xfrm>
            <a:off x="5353306" y="1200726"/>
            <a:ext cx="5799947" cy="2639111"/>
          </a:xfrm>
        </p:spPr>
        <p:txBody>
          <a:bodyPr anchor="b">
            <a:noAutofit/>
          </a:bodyPr>
          <a:lstStyle/>
          <a:p>
            <a:pPr algn="l"/>
            <a:r>
              <a:rPr lang="en-IN" sz="5400" dirty="0">
                <a:latin typeface="Aquire" pitchFamily="50" charset="0"/>
              </a:rPr>
              <a:t>Biography of </a:t>
            </a:r>
            <a:r>
              <a:rPr lang="en-IN" sz="5400" dirty="0" err="1">
                <a:latin typeface="Aquire" pitchFamily="50" charset="0"/>
              </a:rPr>
              <a:t>Dr.</a:t>
            </a:r>
            <a:r>
              <a:rPr lang="en-IN" sz="5400" dirty="0">
                <a:latin typeface="Aquire" pitchFamily="50" charset="0"/>
              </a:rPr>
              <a:t> </a:t>
            </a:r>
            <a:r>
              <a:rPr lang="en-IN" sz="5400" dirty="0" err="1">
                <a:latin typeface="Aquire" pitchFamily="50" charset="0"/>
              </a:rPr>
              <a:t>Homi</a:t>
            </a:r>
            <a:r>
              <a:rPr lang="en-IN" sz="5400" dirty="0">
                <a:latin typeface="Aquire" pitchFamily="50" charset="0"/>
              </a:rPr>
              <a:t> J. Bhabha</a:t>
            </a:r>
            <a:endParaRPr lang="en-US" sz="5400" dirty="0">
              <a:latin typeface="Aquire" pitchFamily="50" charset="0"/>
            </a:endParaRPr>
          </a:p>
        </p:txBody>
      </p:sp>
      <p:sp>
        <p:nvSpPr>
          <p:cNvPr id="3" name="Subtitle 2">
            <a:extLst>
              <a:ext uri="{FF2B5EF4-FFF2-40B4-BE49-F238E27FC236}">
                <a16:creationId xmlns:a16="http://schemas.microsoft.com/office/drawing/2014/main" id="{70F5E008-5AFD-444A-9FA4-06FF9DC39155}"/>
              </a:ext>
            </a:extLst>
          </p:cNvPr>
          <p:cNvSpPr>
            <a:spLocks noGrp="1"/>
          </p:cNvSpPr>
          <p:nvPr>
            <p:ph type="subTitle" idx="1"/>
          </p:nvPr>
        </p:nvSpPr>
        <p:spPr>
          <a:xfrm>
            <a:off x="5450210" y="4582814"/>
            <a:ext cx="4041454" cy="1312657"/>
          </a:xfrm>
        </p:spPr>
        <p:txBody>
          <a:bodyPr anchor="t">
            <a:normAutofit/>
          </a:bodyPr>
          <a:lstStyle/>
          <a:p>
            <a:pPr algn="l"/>
            <a:r>
              <a:rPr lang="en-IN" sz="2200" dirty="0">
                <a:latin typeface="Corbel Light" panose="020B0303020204020204" pitchFamily="34" charset="0"/>
              </a:rPr>
              <a:t>Assignment in Human Dynamics and Peace in Communication by</a:t>
            </a:r>
          </a:p>
          <a:p>
            <a:pPr algn="l"/>
            <a:r>
              <a:rPr lang="en-IN" sz="2200" dirty="0">
                <a:latin typeface="Corbel Light" panose="020B0303020204020204" pitchFamily="34" charset="0"/>
              </a:rPr>
              <a:t>109054. Krishnaraj</a:t>
            </a:r>
            <a:endParaRPr lang="en-US" sz="2200" dirty="0">
              <a:latin typeface="Corbel Light" panose="020B0303020204020204" pitchFamily="34" charset="0"/>
            </a:endParaRPr>
          </a:p>
        </p:txBody>
      </p:sp>
      <p:sp>
        <p:nvSpPr>
          <p:cNvPr id="5" name="AutoShape 6" descr="SonyLIV Pays Tribute To Dr Homi Bhabha On His 112th Birth Anniversary;  Reveals An Inspiring Scene From 'Rocket Boys' - Indiaahead News">
            <a:extLst>
              <a:ext uri="{FF2B5EF4-FFF2-40B4-BE49-F238E27FC236}">
                <a16:creationId xmlns:a16="http://schemas.microsoft.com/office/drawing/2014/main" id="{0847408A-B8BB-4784-9A91-97303F14B2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640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C074F76-3F2A-43D3-B5D2-3F09A7B3A099}"/>
              </a:ext>
            </a:extLst>
          </p:cNvPr>
          <p:cNvPicPr>
            <a:picLocks noChangeAspect="1"/>
          </p:cNvPicPr>
          <p:nvPr/>
        </p:nvPicPr>
        <p:blipFill rotWithShape="1">
          <a:blip r:embed="rId2">
            <a:alphaModFix amt="35000"/>
            <a:extLst/>
          </a:blip>
          <a:srcRect t="11989" r="-1" b="44839"/>
          <a:stretch/>
        </p:blipFill>
        <p:spPr>
          <a:xfrm>
            <a:off x="20" y="10"/>
            <a:ext cx="12191980" cy="6857990"/>
          </a:xfrm>
          <a:prstGeom prst="rect">
            <a:avLst/>
          </a:prstGeom>
        </p:spPr>
      </p:pic>
      <p:sp>
        <p:nvSpPr>
          <p:cNvPr id="2" name="Title 1">
            <a:extLst>
              <a:ext uri="{FF2B5EF4-FFF2-40B4-BE49-F238E27FC236}">
                <a16:creationId xmlns:a16="http://schemas.microsoft.com/office/drawing/2014/main" id="{EAA44217-5EBF-4F34-B845-F736B62578FD}"/>
              </a:ext>
            </a:extLst>
          </p:cNvPr>
          <p:cNvSpPr>
            <a:spLocks noGrp="1"/>
          </p:cNvSpPr>
          <p:nvPr>
            <p:ph type="title"/>
          </p:nvPr>
        </p:nvSpPr>
        <p:spPr>
          <a:xfrm>
            <a:off x="838200" y="365125"/>
            <a:ext cx="10515600" cy="1325563"/>
          </a:xfrm>
        </p:spPr>
        <p:txBody>
          <a:bodyPr>
            <a:normAutofit/>
          </a:bodyPr>
          <a:lstStyle/>
          <a:p>
            <a:r>
              <a:rPr lang="en-IN">
                <a:solidFill>
                  <a:srgbClr val="FFFFFF"/>
                </a:solidFill>
              </a:rPr>
              <a:t>Connection to the Tatas</a:t>
            </a:r>
            <a:endParaRPr lang="en-US">
              <a:solidFill>
                <a:srgbClr val="FFFFFF"/>
              </a:solidFill>
            </a:endParaRPr>
          </a:p>
        </p:txBody>
      </p:sp>
      <p:sp>
        <p:nvSpPr>
          <p:cNvPr id="3" name="Content Placeholder 2">
            <a:extLst>
              <a:ext uri="{FF2B5EF4-FFF2-40B4-BE49-F238E27FC236}">
                <a16:creationId xmlns:a16="http://schemas.microsoft.com/office/drawing/2014/main" id="{19DF8DB8-0C6F-47FD-A0A7-948430EE99D8}"/>
              </a:ext>
            </a:extLst>
          </p:cNvPr>
          <p:cNvSpPr>
            <a:spLocks noGrp="1"/>
          </p:cNvSpPr>
          <p:nvPr>
            <p:ph idx="1"/>
          </p:nvPr>
        </p:nvSpPr>
        <p:spPr>
          <a:xfrm>
            <a:off x="838200" y="1825625"/>
            <a:ext cx="10515600" cy="4351338"/>
          </a:xfrm>
        </p:spPr>
        <p:txBody>
          <a:bodyPr>
            <a:normAutofit/>
          </a:bodyPr>
          <a:lstStyle/>
          <a:p>
            <a:r>
              <a:rPr lang="en-US">
                <a:solidFill>
                  <a:srgbClr val="FFFFFF"/>
                </a:solidFill>
              </a:rPr>
              <a:t>Homi’s paternal aunt, also Meherbai, was married to Dorab Tata, the elder son of the pioneer of Indian industry, Jamsetji Nusserwanji Tata. Here, at the Tatas’ ancestral home, the commercial world of his industrialist uncle revealed itself to the young Homi. </a:t>
            </a:r>
            <a:br>
              <a:rPr lang="en-US">
                <a:solidFill>
                  <a:srgbClr val="FFFFFF"/>
                </a:solidFill>
              </a:rPr>
            </a:br>
            <a:br>
              <a:rPr lang="en-US">
                <a:solidFill>
                  <a:srgbClr val="FFFFFF"/>
                </a:solidFill>
              </a:rPr>
            </a:br>
            <a:r>
              <a:rPr lang="en-US">
                <a:solidFill>
                  <a:srgbClr val="FFFFFF"/>
                </a:solidFill>
              </a:rPr>
              <a:t>But he also observed the deep bonds that the Tatas had forged with institutions of learning notably the Indian Institute of Science, Bangalore, of which, Sir Dorab had taken charge of, following the death of Jamsetji Tata.</a:t>
            </a:r>
          </a:p>
        </p:txBody>
      </p:sp>
    </p:spTree>
    <p:extLst>
      <p:ext uri="{BB962C8B-B14F-4D97-AF65-F5344CB8AC3E}">
        <p14:creationId xmlns:p14="http://schemas.microsoft.com/office/powerpoint/2010/main" val="32254730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A6687E-E8D0-455E-9794-665650B6749F}"/>
              </a:ext>
            </a:extLst>
          </p:cNvPr>
          <p:cNvSpPr>
            <a:spLocks noGrp="1"/>
          </p:cNvSpPr>
          <p:nvPr>
            <p:ph type="title"/>
          </p:nvPr>
        </p:nvSpPr>
        <p:spPr>
          <a:xfrm>
            <a:off x="371094" y="1161288"/>
            <a:ext cx="3438144" cy="1239012"/>
          </a:xfrm>
        </p:spPr>
        <p:txBody>
          <a:bodyPr anchor="ctr">
            <a:normAutofit/>
          </a:bodyPr>
          <a:lstStyle/>
          <a:p>
            <a:r>
              <a:rPr lang="en-IN" sz="4800" dirty="0"/>
              <a:t>Education</a:t>
            </a:r>
            <a:endParaRPr lang="en-US" sz="4800" dirty="0"/>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6C7FFE1-9FD4-4DF3-AD3F-7CC93A15A1CE}"/>
              </a:ext>
            </a:extLst>
          </p:cNvPr>
          <p:cNvSpPr>
            <a:spLocks noGrp="1"/>
          </p:cNvSpPr>
          <p:nvPr>
            <p:ph idx="1"/>
          </p:nvPr>
        </p:nvSpPr>
        <p:spPr>
          <a:xfrm>
            <a:off x="371094" y="2718054"/>
            <a:ext cx="3438906" cy="3207258"/>
          </a:xfrm>
        </p:spPr>
        <p:txBody>
          <a:bodyPr anchor="t">
            <a:noAutofit/>
          </a:bodyPr>
          <a:lstStyle/>
          <a:p>
            <a:r>
              <a:rPr lang="en-US" sz="2400" dirty="0" err="1"/>
              <a:t>Homi</a:t>
            </a:r>
            <a:r>
              <a:rPr lang="en-US" sz="2400" dirty="0"/>
              <a:t> had his schooling at the Cathedral and John </a:t>
            </a:r>
            <a:r>
              <a:rPr lang="en-US" sz="2400" dirty="0" err="1"/>
              <a:t>Connon</a:t>
            </a:r>
            <a:r>
              <a:rPr lang="en-US" sz="2400" dirty="0"/>
              <a:t> School, Bombay, which, he would observe years later, did much to foster his love for science.</a:t>
            </a:r>
          </a:p>
        </p:txBody>
      </p:sp>
      <p:pic>
        <p:nvPicPr>
          <p:cNvPr id="4" name="Picture 3">
            <a:extLst>
              <a:ext uri="{FF2B5EF4-FFF2-40B4-BE49-F238E27FC236}">
                <a16:creationId xmlns:a16="http://schemas.microsoft.com/office/drawing/2014/main" id="{57A656C5-7185-48D6-8559-BFA040C1DFFA}"/>
              </a:ext>
            </a:extLst>
          </p:cNvPr>
          <p:cNvPicPr>
            <a:picLocks noChangeAspect="1"/>
          </p:cNvPicPr>
          <p:nvPr/>
        </p:nvPicPr>
        <p:blipFill>
          <a:blip r:embed="rId2"/>
          <a:stretch>
            <a:fillRect/>
          </a:stretch>
        </p:blipFill>
        <p:spPr>
          <a:xfrm>
            <a:off x="5033425" y="841248"/>
            <a:ext cx="6657525" cy="5276088"/>
          </a:xfrm>
          <a:prstGeom prst="rect">
            <a:avLst/>
          </a:prstGeom>
        </p:spPr>
      </p:pic>
    </p:spTree>
    <p:extLst>
      <p:ext uri="{BB962C8B-B14F-4D97-AF65-F5344CB8AC3E}">
        <p14:creationId xmlns:p14="http://schemas.microsoft.com/office/powerpoint/2010/main" val="3484076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brown concrete building near green grass field during daytime">
            <a:extLst>
              <a:ext uri="{FF2B5EF4-FFF2-40B4-BE49-F238E27FC236}">
                <a16:creationId xmlns:a16="http://schemas.microsoft.com/office/drawing/2014/main" id="{B505F557-903E-4A29-BAD6-882059A4FBAF}"/>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5730"/>
          <a:stretch/>
        </p:blipFill>
        <p:spPr bwMode="auto">
          <a:xfrm>
            <a:off x="3" y="10"/>
            <a:ext cx="121919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B49B18-B0F2-4137-8643-1A3F5EC1622A}"/>
              </a:ext>
            </a:extLst>
          </p:cNvPr>
          <p:cNvSpPr>
            <a:spLocks noGrp="1"/>
          </p:cNvSpPr>
          <p:nvPr>
            <p:ph type="title"/>
          </p:nvPr>
        </p:nvSpPr>
        <p:spPr>
          <a:xfrm>
            <a:off x="2210936" y="844486"/>
            <a:ext cx="9484225" cy="1461778"/>
          </a:xfrm>
        </p:spPr>
        <p:txBody>
          <a:bodyPr>
            <a:normAutofit/>
          </a:bodyPr>
          <a:lstStyle/>
          <a:p>
            <a:r>
              <a:rPr lang="en-IN" sz="4000"/>
              <a:t>University and Love for Physics</a:t>
            </a:r>
            <a:endParaRPr lang="en-US" sz="4000"/>
          </a:p>
        </p:txBody>
      </p:sp>
      <p:grpSp>
        <p:nvGrpSpPr>
          <p:cNvPr id="73" name="Group 72">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74"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Content Placeholder 2">
            <a:extLst>
              <a:ext uri="{FF2B5EF4-FFF2-40B4-BE49-F238E27FC236}">
                <a16:creationId xmlns:a16="http://schemas.microsoft.com/office/drawing/2014/main" id="{81E6BCE4-2C51-420D-9318-61EC1B945C56}"/>
              </a:ext>
            </a:extLst>
          </p:cNvPr>
          <p:cNvSpPr>
            <a:spLocks noGrp="1"/>
          </p:cNvSpPr>
          <p:nvPr>
            <p:ph idx="1"/>
          </p:nvPr>
        </p:nvSpPr>
        <p:spPr>
          <a:xfrm>
            <a:off x="2210936" y="2470248"/>
            <a:ext cx="9484235" cy="3052726"/>
          </a:xfrm>
        </p:spPr>
        <p:txBody>
          <a:bodyPr>
            <a:normAutofit fontScale="92500" lnSpcReduction="10000"/>
          </a:bodyPr>
          <a:lstStyle/>
          <a:p>
            <a:r>
              <a:rPr lang="en-US" sz="3600" dirty="0"/>
              <a:t>Bhabha enrolled for Mechanical Tripos in Cambridge since his father and his uncle, Sir </a:t>
            </a:r>
            <a:r>
              <a:rPr lang="en-US" sz="3600" dirty="0" err="1"/>
              <a:t>Dorab</a:t>
            </a:r>
            <a:r>
              <a:rPr lang="en-US" sz="3600" dirty="0"/>
              <a:t> wanted him to become an engineer and join the Tata Industries.</a:t>
            </a:r>
            <a:br>
              <a:rPr lang="en-US" sz="3600" dirty="0"/>
            </a:br>
            <a:br>
              <a:rPr lang="en-US" sz="3600" dirty="0"/>
            </a:br>
            <a:r>
              <a:rPr lang="en-US" sz="3600" dirty="0"/>
              <a:t> At Cambridge, </a:t>
            </a:r>
            <a:r>
              <a:rPr lang="en-US" sz="3600" dirty="0" err="1"/>
              <a:t>Homi’s</a:t>
            </a:r>
            <a:r>
              <a:rPr lang="en-US" sz="3600" dirty="0"/>
              <a:t> interests soon shifted to theoretical physics and mathematics. He described this passion in a letter to his father in 1928:</a:t>
            </a:r>
            <a:endParaRPr lang="en-US" sz="3600" dirty="0">
              <a:latin typeface="Monotype Corsiva" panose="03010101010201010101" pitchFamily="66" charset="0"/>
            </a:endParaRPr>
          </a:p>
        </p:txBody>
      </p:sp>
    </p:spTree>
    <p:extLst>
      <p:ext uri="{BB962C8B-B14F-4D97-AF65-F5344CB8AC3E}">
        <p14:creationId xmlns:p14="http://schemas.microsoft.com/office/powerpoint/2010/main" val="107953571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181D-62E8-49A3-B860-41294F0E7D31}"/>
              </a:ext>
            </a:extLst>
          </p:cNvPr>
          <p:cNvSpPr>
            <a:spLocks noGrp="1"/>
          </p:cNvSpPr>
          <p:nvPr>
            <p:ph type="title"/>
          </p:nvPr>
        </p:nvSpPr>
        <p:spPr/>
        <p:txBody>
          <a:bodyPr/>
          <a:lstStyle/>
          <a:p>
            <a:r>
              <a:rPr lang="en-IN" dirty="0"/>
              <a:t>His letter to his Father</a:t>
            </a:r>
            <a:endParaRPr lang="en-US" dirty="0"/>
          </a:p>
        </p:txBody>
      </p:sp>
      <p:sp>
        <p:nvSpPr>
          <p:cNvPr id="3" name="Content Placeholder 2">
            <a:extLst>
              <a:ext uri="{FF2B5EF4-FFF2-40B4-BE49-F238E27FC236}">
                <a16:creationId xmlns:a16="http://schemas.microsoft.com/office/drawing/2014/main" id="{745D89B1-9FB4-489B-BBAB-EC2309A11971}"/>
              </a:ext>
            </a:extLst>
          </p:cNvPr>
          <p:cNvSpPr>
            <a:spLocks noGrp="1"/>
          </p:cNvSpPr>
          <p:nvPr>
            <p:ph idx="1"/>
          </p:nvPr>
        </p:nvSpPr>
        <p:spPr/>
        <p:txBody>
          <a:bodyPr>
            <a:normAutofit fontScale="92500" lnSpcReduction="20000"/>
          </a:bodyPr>
          <a:lstStyle/>
          <a:p>
            <a:pPr marL="0" indent="0">
              <a:buNone/>
            </a:pPr>
            <a:r>
              <a:rPr lang="en-US" sz="4000" dirty="0">
                <a:latin typeface="Bolgen" pitchFamily="2" charset="0"/>
              </a:rPr>
              <a:t>“I seriously say to you that business or a job as an engineer is not the thing for me. It is totally foreign to my nature and radically opposed to my temperament and opinions. Physics is my line. </a:t>
            </a:r>
            <a:r>
              <a:rPr lang="en-US" sz="4000" dirty="0">
                <a:solidFill>
                  <a:srgbClr val="0070C0"/>
                </a:solidFill>
                <a:latin typeface="Bolgen" pitchFamily="2" charset="0"/>
              </a:rPr>
              <a:t>I know I shall do great things here</a:t>
            </a:r>
            <a:r>
              <a:rPr lang="en-US" sz="4000" dirty="0">
                <a:latin typeface="Bolgen" pitchFamily="2" charset="0"/>
              </a:rPr>
              <a:t>. For, each man can do best and excel in only that thing of which he is passionately fond, in which he believes, as I do, that he has the ability to do it, that he is in fact born and destined to do it...</a:t>
            </a:r>
            <a:r>
              <a:rPr lang="en-US" sz="4000" dirty="0">
                <a:solidFill>
                  <a:schemeClr val="accent6">
                    <a:lumMod val="50000"/>
                  </a:schemeClr>
                </a:solidFill>
                <a:latin typeface="Bolgen" pitchFamily="2" charset="0"/>
              </a:rPr>
              <a:t>Besides India is not a land where science cannot be carried on.”</a:t>
            </a:r>
          </a:p>
        </p:txBody>
      </p:sp>
    </p:spTree>
    <p:extLst>
      <p:ext uri="{BB962C8B-B14F-4D97-AF65-F5344CB8AC3E}">
        <p14:creationId xmlns:p14="http://schemas.microsoft.com/office/powerpoint/2010/main" val="3408425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3C2A3A-28F7-4385-AC7F-B0F5D4E6989F}"/>
              </a:ext>
            </a:extLst>
          </p:cNvPr>
          <p:cNvSpPr>
            <a:spLocks noGrp="1"/>
          </p:cNvSpPr>
          <p:nvPr>
            <p:ph idx="1"/>
          </p:nvPr>
        </p:nvSpPr>
        <p:spPr>
          <a:xfrm>
            <a:off x="572655" y="822036"/>
            <a:ext cx="10781145" cy="5354927"/>
          </a:xfrm>
          <a:solidFill>
            <a:schemeClr val="accent2">
              <a:lumMod val="20000"/>
              <a:lumOff val="80000"/>
            </a:schemeClr>
          </a:solidFill>
        </p:spPr>
        <p:txBody>
          <a:bodyPr>
            <a:normAutofit fontScale="92500"/>
          </a:bodyPr>
          <a:lstStyle/>
          <a:p>
            <a:pPr marL="0" indent="0">
              <a:buNone/>
            </a:pPr>
            <a:r>
              <a:rPr lang="en-US" sz="3600" dirty="0">
                <a:latin typeface="Bolgen" pitchFamily="2" charset="0"/>
              </a:rPr>
              <a:t> “</a:t>
            </a:r>
            <a:r>
              <a:rPr lang="en-US" sz="3600" dirty="0">
                <a:solidFill>
                  <a:schemeClr val="accent4">
                    <a:lumMod val="75000"/>
                  </a:schemeClr>
                </a:solidFill>
                <a:latin typeface="Bolgen" pitchFamily="2" charset="0"/>
              </a:rPr>
              <a:t>I am burning with a desire to do physics</a:t>
            </a:r>
            <a:r>
              <a:rPr lang="en-US" sz="3600" dirty="0">
                <a:latin typeface="Bolgen" pitchFamily="2" charset="0"/>
              </a:rPr>
              <a:t>. I will and must do it sometime. It is my only ambition. I have no desire to be a ‘successful’ man or the head of a big firm. There are intelligent people who like that and let them do it... It is no use saying to Beethoven, ‘You must be a scientist, for it is a great thing’ when he did not care two hoots for science; or to Socrates, ‘Be an engineer: it is the work of an intelligent man.’ It is not in the nature of things. </a:t>
            </a:r>
            <a:r>
              <a:rPr lang="en-US" sz="3600" dirty="0">
                <a:solidFill>
                  <a:schemeClr val="accent4">
                    <a:lumMod val="75000"/>
                  </a:schemeClr>
                </a:solidFill>
                <a:latin typeface="Bolgen" pitchFamily="2" charset="0"/>
              </a:rPr>
              <a:t>I therefore earnestly implore you to let me do physics.”</a:t>
            </a:r>
            <a:br>
              <a:rPr lang="en-US" sz="3600" dirty="0"/>
            </a:br>
            <a:br>
              <a:rPr lang="en-US" sz="3600" dirty="0"/>
            </a:br>
            <a:endParaRPr lang="en-US" sz="3600" i="1" dirty="0"/>
          </a:p>
        </p:txBody>
      </p:sp>
    </p:spTree>
    <p:extLst>
      <p:ext uri="{BB962C8B-B14F-4D97-AF65-F5344CB8AC3E}">
        <p14:creationId xmlns:p14="http://schemas.microsoft.com/office/powerpoint/2010/main" val="3172118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DDF9F8-726D-41AF-816B-22233FCE2D3A}"/>
              </a:ext>
            </a:extLst>
          </p:cNvPr>
          <p:cNvPicPr>
            <a:picLocks noChangeAspect="1"/>
          </p:cNvPicPr>
          <p:nvPr/>
        </p:nvPicPr>
        <p:blipFill rotWithShape="1">
          <a:blip r:embed="rId2">
            <a:alphaModFix amt="40000"/>
            <a:extLst/>
          </a:blip>
          <a:srcRect b="54578"/>
          <a:stretch/>
        </p:blipFill>
        <p:spPr>
          <a:xfrm>
            <a:off x="3" y="10"/>
            <a:ext cx="12191997" cy="6857990"/>
          </a:xfrm>
          <a:prstGeom prst="rect">
            <a:avLst/>
          </a:prstGeom>
        </p:spPr>
      </p:pic>
      <p:sp>
        <p:nvSpPr>
          <p:cNvPr id="2" name="Title 1">
            <a:extLst>
              <a:ext uri="{FF2B5EF4-FFF2-40B4-BE49-F238E27FC236}">
                <a16:creationId xmlns:a16="http://schemas.microsoft.com/office/drawing/2014/main" id="{F1C1F1A6-624C-40CB-84FC-5B585EAD0EA9}"/>
              </a:ext>
            </a:extLst>
          </p:cNvPr>
          <p:cNvSpPr>
            <a:spLocks noGrp="1"/>
          </p:cNvSpPr>
          <p:nvPr>
            <p:ph type="title"/>
          </p:nvPr>
        </p:nvSpPr>
        <p:spPr>
          <a:xfrm>
            <a:off x="2210936" y="844486"/>
            <a:ext cx="9484225" cy="1461778"/>
          </a:xfrm>
        </p:spPr>
        <p:txBody>
          <a:bodyPr>
            <a:normAutofit/>
          </a:bodyPr>
          <a:lstStyle/>
          <a:p>
            <a:r>
              <a:rPr lang="en-IN" sz="4000"/>
              <a:t>Scientific Discoveries</a:t>
            </a:r>
            <a:endParaRPr lang="en-US" sz="4000"/>
          </a:p>
        </p:txBody>
      </p:sp>
      <p:grpSp>
        <p:nvGrpSpPr>
          <p:cNvPr id="11" name="Group 1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Content Placeholder 2">
            <a:extLst>
              <a:ext uri="{FF2B5EF4-FFF2-40B4-BE49-F238E27FC236}">
                <a16:creationId xmlns:a16="http://schemas.microsoft.com/office/drawing/2014/main" id="{02608655-02B8-4C42-9A83-6D42955C24B2}"/>
              </a:ext>
            </a:extLst>
          </p:cNvPr>
          <p:cNvSpPr>
            <a:spLocks noGrp="1"/>
          </p:cNvSpPr>
          <p:nvPr>
            <p:ph idx="1"/>
          </p:nvPr>
        </p:nvSpPr>
        <p:spPr>
          <a:xfrm>
            <a:off x="1229066" y="2834858"/>
            <a:ext cx="10111698" cy="3052726"/>
          </a:xfrm>
        </p:spPr>
        <p:txBody>
          <a:bodyPr>
            <a:normAutofit fontScale="92500" lnSpcReduction="20000"/>
          </a:bodyPr>
          <a:lstStyle/>
          <a:p>
            <a:r>
              <a:rPr lang="en-US" sz="2600" dirty="0"/>
              <a:t>Bhabha was the first to do a proper quantum theoretic calculation of the process of electron-positron annihilation and creation – one of the basic processes in quantum electro dynamics using Dirac’s theory. This process, known as the Bhabha Scattering, is even today used as a luminosity monitor in electron-positron collider physics experiments.</a:t>
            </a:r>
          </a:p>
          <a:p>
            <a:r>
              <a:rPr lang="en-US" sz="2600" dirty="0"/>
              <a:t>Jointly with the German scientist W. </a:t>
            </a:r>
            <a:r>
              <a:rPr lang="en-US" sz="2600" dirty="0" err="1"/>
              <a:t>Heitler</a:t>
            </a:r>
            <a:r>
              <a:rPr lang="en-US" sz="2600" dirty="0"/>
              <a:t>, then at Cambridge, Bhabha explained the cosmic-ray shower formation in a paper published in 1937.</a:t>
            </a:r>
          </a:p>
          <a:p>
            <a:r>
              <a:rPr lang="en-US" sz="2600" dirty="0"/>
              <a:t>It had been discovered by 1918 that there is a strong level of radiation in the upper atmosphere. Robert Millikan, who was the first to identify that the origin of the radiation was from outside the Earth, called it cosmic radiation.</a:t>
            </a:r>
          </a:p>
          <a:p>
            <a:endParaRPr lang="en-US" sz="2000" dirty="0"/>
          </a:p>
        </p:txBody>
      </p:sp>
    </p:spTree>
    <p:extLst>
      <p:ext uri="{BB962C8B-B14F-4D97-AF65-F5344CB8AC3E}">
        <p14:creationId xmlns:p14="http://schemas.microsoft.com/office/powerpoint/2010/main" val="57837757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F41A-0181-4DB1-B745-446BDCE323C9}"/>
              </a:ext>
            </a:extLst>
          </p:cNvPr>
          <p:cNvSpPr>
            <a:spLocks noGrp="1"/>
          </p:cNvSpPr>
          <p:nvPr>
            <p:ph type="title"/>
          </p:nvPr>
        </p:nvSpPr>
        <p:spPr/>
        <p:txBody>
          <a:bodyPr/>
          <a:lstStyle/>
          <a:p>
            <a:r>
              <a:rPr lang="en-IN" dirty="0"/>
              <a:t>Predicting a new </a:t>
            </a:r>
            <a:r>
              <a:rPr lang="en-IN" i="1" dirty="0"/>
              <a:t>Particle</a:t>
            </a:r>
            <a:endParaRPr lang="en-US" dirty="0"/>
          </a:p>
        </p:txBody>
      </p:sp>
      <p:sp>
        <p:nvSpPr>
          <p:cNvPr id="3" name="Content Placeholder 2">
            <a:extLst>
              <a:ext uri="{FF2B5EF4-FFF2-40B4-BE49-F238E27FC236}">
                <a16:creationId xmlns:a16="http://schemas.microsoft.com/office/drawing/2014/main" id="{7BE6F0CF-3A05-4EE9-B7A6-AD736E233D2D}"/>
              </a:ext>
            </a:extLst>
          </p:cNvPr>
          <p:cNvSpPr>
            <a:spLocks noGrp="1"/>
          </p:cNvSpPr>
          <p:nvPr>
            <p:ph idx="1"/>
          </p:nvPr>
        </p:nvSpPr>
        <p:spPr>
          <a:xfrm>
            <a:off x="838200" y="1870230"/>
            <a:ext cx="10515600" cy="4351338"/>
          </a:xfrm>
        </p:spPr>
        <p:txBody>
          <a:bodyPr/>
          <a:lstStyle/>
          <a:p>
            <a:pPr marL="0" indent="0">
              <a:buNone/>
            </a:pPr>
            <a:r>
              <a:rPr lang="en-US" dirty="0"/>
              <a:t>To explain the penetrating component, Bhabha made the far-reaching hypothesis that there must exist a new particle with the same characteristics as the electron but approximately 100 times heavier.</a:t>
            </a:r>
            <a:br>
              <a:rPr lang="en-US" dirty="0"/>
            </a:br>
            <a:br>
              <a:rPr lang="en-US" dirty="0"/>
            </a:br>
            <a:r>
              <a:rPr lang="en-US" dirty="0"/>
              <a:t>This was an original deduction and Bhabha’s prediction was soon corroborated by the discovery of </a:t>
            </a:r>
            <a:r>
              <a:rPr lang="en-US" dirty="0" err="1"/>
              <a:t>Neddermeyer</a:t>
            </a:r>
            <a:r>
              <a:rPr lang="en-US" dirty="0"/>
              <a:t> and Anderson. These particles were then given the name “meson”. </a:t>
            </a:r>
            <a:br>
              <a:rPr lang="en-US" dirty="0"/>
            </a:br>
            <a:br>
              <a:rPr lang="en-US" dirty="0"/>
            </a:br>
            <a:r>
              <a:rPr lang="en-US" dirty="0"/>
              <a:t> Today this particle is called the ‘muon’. It is approximately 200 times heavier than the electron.</a:t>
            </a:r>
          </a:p>
        </p:txBody>
      </p:sp>
    </p:spTree>
    <p:extLst>
      <p:ext uri="{BB962C8B-B14F-4D97-AF65-F5344CB8AC3E}">
        <p14:creationId xmlns:p14="http://schemas.microsoft.com/office/powerpoint/2010/main" val="3294833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C1C46F3-4E6A-458A-99D3-341D566EA877}"/>
              </a:ext>
            </a:extLst>
          </p:cNvPr>
          <p:cNvPicPr>
            <a:picLocks noGrp="1" noChangeAspect="1"/>
          </p:cNvPicPr>
          <p:nvPr>
            <p:ph idx="1"/>
          </p:nvPr>
        </p:nvPicPr>
        <p:blipFill>
          <a:blip r:embed="rId2"/>
          <a:stretch>
            <a:fillRect/>
          </a:stretch>
        </p:blipFill>
        <p:spPr>
          <a:xfrm>
            <a:off x="3275207" y="643467"/>
            <a:ext cx="5641585" cy="5571066"/>
          </a:xfrm>
          <a:prstGeom prst="rect">
            <a:avLst/>
          </a:prstGeom>
        </p:spPr>
      </p:pic>
    </p:spTree>
    <p:extLst>
      <p:ext uri="{BB962C8B-B14F-4D97-AF65-F5344CB8AC3E}">
        <p14:creationId xmlns:p14="http://schemas.microsoft.com/office/powerpoint/2010/main" val="764761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8" name="Rectangle 7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66" name="Picture 2" descr="In Iron Man 2, Tony Stark looked into the future of science | SYFY WIRE">
            <a:extLst>
              <a:ext uri="{FF2B5EF4-FFF2-40B4-BE49-F238E27FC236}">
                <a16:creationId xmlns:a16="http://schemas.microsoft.com/office/drawing/2014/main" id="{78BE71BE-0583-483E-ADB4-5C8692FB58A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8903" r="-1" b="5478"/>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IFR BALLOON FACILITY, (HYDERABAD, INDIA)">
            <a:extLst>
              <a:ext uri="{FF2B5EF4-FFF2-40B4-BE49-F238E27FC236}">
                <a16:creationId xmlns:a16="http://schemas.microsoft.com/office/drawing/2014/main" id="{A15ED38B-6741-4216-B16E-EB99C9E9D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827" r="-1" b="8210"/>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C5E3E-AF96-4AEA-B776-8AA3BDE2B42B}"/>
              </a:ext>
            </a:extLst>
          </p:cNvPr>
          <p:cNvSpPr>
            <a:spLocks noGrp="1"/>
          </p:cNvSpPr>
          <p:nvPr>
            <p:ph type="title"/>
          </p:nvPr>
        </p:nvSpPr>
        <p:spPr>
          <a:xfrm>
            <a:off x="525965" y="788992"/>
            <a:ext cx="5395912" cy="2387600"/>
          </a:xfrm>
        </p:spPr>
        <p:txBody>
          <a:bodyPr vert="horz" lIns="91440" tIns="45720" rIns="91440" bIns="45720" rtlCol="0" anchor="b">
            <a:normAutofit fontScale="90000"/>
          </a:bodyPr>
          <a:lstStyle/>
          <a:p>
            <a:r>
              <a:rPr lang="en-US" sz="4300" kern="1200" dirty="0">
                <a:solidFill>
                  <a:schemeClr val="bg1"/>
                </a:solidFill>
                <a:latin typeface="+mj-lt"/>
                <a:ea typeface="+mj-ea"/>
                <a:cs typeface="+mj-cs"/>
              </a:rPr>
              <a:t>This is how creating something new would actually look like</a:t>
            </a:r>
          </a:p>
        </p:txBody>
      </p:sp>
      <p:cxnSp>
        <p:nvCxnSpPr>
          <p:cNvPr id="11270" name="Straight Connector 7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941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DE12C7E-5F34-4B42-82FF-EBDDF09D9137}"/>
              </a:ext>
            </a:extLst>
          </p:cNvPr>
          <p:cNvPicPr>
            <a:picLocks noChangeAspect="1"/>
          </p:cNvPicPr>
          <p:nvPr/>
        </p:nvPicPr>
        <p:blipFill rotWithShape="1">
          <a:blip r:embed="rId2">
            <a:alphaModFix amt="60000"/>
            <a:extLst/>
          </a:blip>
          <a:srcRect t="3361" b="22869"/>
          <a:stretch/>
        </p:blipFill>
        <p:spPr>
          <a:xfrm>
            <a:off x="-1" y="10"/>
            <a:ext cx="12192001" cy="6857990"/>
          </a:xfrm>
          <a:prstGeom prst="rect">
            <a:avLst/>
          </a:prstGeom>
        </p:spPr>
      </p:pic>
      <p:sp>
        <p:nvSpPr>
          <p:cNvPr id="3" name="Content Placeholder 2">
            <a:extLst>
              <a:ext uri="{FF2B5EF4-FFF2-40B4-BE49-F238E27FC236}">
                <a16:creationId xmlns:a16="http://schemas.microsoft.com/office/drawing/2014/main" id="{3F6A3FA8-25FC-4EAD-8EB0-D92976DF87FB}"/>
              </a:ext>
            </a:extLst>
          </p:cNvPr>
          <p:cNvSpPr>
            <a:spLocks noGrp="1"/>
          </p:cNvSpPr>
          <p:nvPr>
            <p:ph idx="1"/>
          </p:nvPr>
        </p:nvSpPr>
        <p:spPr>
          <a:xfrm>
            <a:off x="579863" y="1115123"/>
            <a:ext cx="10410789" cy="5013966"/>
          </a:xfrm>
        </p:spPr>
        <p:txBody>
          <a:bodyPr>
            <a:normAutofit fontScale="92500" lnSpcReduction="10000"/>
          </a:bodyPr>
          <a:lstStyle/>
          <a:p>
            <a:pPr marL="0" indent="0">
              <a:buNone/>
            </a:pPr>
            <a:r>
              <a:rPr lang="en-US" sz="3200" dirty="0">
                <a:solidFill>
                  <a:srgbClr val="FFFFFF"/>
                </a:solidFill>
              </a:rPr>
              <a:t>Bhabha was also the first to point out that cosmic rays, moving at speeds close to that of light, are the best place to verify the conclusions of Einstein’s Special Theory of Relativity. For example, mesons, which normally decay within a distance of half a kilometer, can travel more than 10 km down to the Earth’s surface because relativistic time dilation increases their decay lifetime.</a:t>
            </a:r>
          </a:p>
          <a:p>
            <a:pPr marL="0" indent="0">
              <a:buNone/>
            </a:pPr>
            <a:br>
              <a:rPr lang="en-US" sz="3200" dirty="0">
                <a:solidFill>
                  <a:srgbClr val="FFFFFF"/>
                </a:solidFill>
              </a:rPr>
            </a:br>
            <a:r>
              <a:rPr lang="en-US" sz="3200" dirty="0">
                <a:solidFill>
                  <a:srgbClr val="FFFFFF"/>
                </a:solidFill>
              </a:rPr>
              <a:t>Bhabha proposed vector mesons as particles, in addition to Yukawa’s scalar mesons, that would play a role in the nuclear interaction. These vector mesons were massive, had spin one and odd parity. Thus he explained the fact that the triplet state of the deuteron (a heavy isotope of hydrogen whose nucleus has one proton and one neutron) was the lowest stable state.</a:t>
            </a:r>
          </a:p>
        </p:txBody>
      </p:sp>
    </p:spTree>
    <p:extLst>
      <p:ext uri="{BB962C8B-B14F-4D97-AF65-F5344CB8AC3E}">
        <p14:creationId xmlns:p14="http://schemas.microsoft.com/office/powerpoint/2010/main" val="388907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D11A-226C-40D7-95A8-7B39C5B7BCC6}"/>
              </a:ext>
            </a:extLst>
          </p:cNvPr>
          <p:cNvSpPr>
            <a:spLocks noGrp="1"/>
          </p:cNvSpPr>
          <p:nvPr>
            <p:ph type="title"/>
          </p:nvPr>
        </p:nvSpPr>
        <p:spPr>
          <a:xfrm>
            <a:off x="1108364" y="3097609"/>
            <a:ext cx="10049163" cy="662782"/>
          </a:xfrm>
        </p:spPr>
        <p:txBody>
          <a:bodyPr>
            <a:noAutofit/>
          </a:bodyPr>
          <a:lstStyle/>
          <a:p>
            <a:pPr algn="ctr"/>
            <a:r>
              <a:rPr lang="en-IN" sz="4800" dirty="0">
                <a:solidFill>
                  <a:schemeClr val="accent1">
                    <a:lumMod val="50000"/>
                  </a:schemeClr>
                </a:solidFill>
                <a:latin typeface="Rage Italic" panose="03070502040507070304" pitchFamily="66" charset="0"/>
              </a:rPr>
              <a:t>Lets  start with why learn about him in the first place, and lets start from the beginning...</a:t>
            </a:r>
            <a:endParaRPr lang="en-US" sz="4800" dirty="0">
              <a:solidFill>
                <a:schemeClr val="accent1">
                  <a:lumMod val="50000"/>
                </a:schemeClr>
              </a:solidFill>
              <a:latin typeface="Rage Italic" panose="03070502040507070304" pitchFamily="66" charset="0"/>
            </a:endParaRPr>
          </a:p>
        </p:txBody>
      </p:sp>
    </p:spTree>
    <p:extLst>
      <p:ext uri="{BB962C8B-B14F-4D97-AF65-F5344CB8AC3E}">
        <p14:creationId xmlns:p14="http://schemas.microsoft.com/office/powerpoint/2010/main" val="2997977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World War II: Conflict Spreads Around the Globe - The Atlantic">
            <a:extLst>
              <a:ext uri="{FF2B5EF4-FFF2-40B4-BE49-F238E27FC236}">
                <a16:creationId xmlns:a16="http://schemas.microsoft.com/office/drawing/2014/main" id="{DBA37B13-EBAA-45A9-9203-CD35CE626EBF}"/>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3515" b="3152"/>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C59214B-E78B-43EC-B2BE-D66E6C5EA2D9}"/>
              </a:ext>
            </a:extLst>
          </p:cNvPr>
          <p:cNvSpPr>
            <a:spLocks noGrp="1"/>
          </p:cNvSpPr>
          <p:nvPr>
            <p:ph type="title"/>
          </p:nvPr>
        </p:nvSpPr>
        <p:spPr>
          <a:xfrm>
            <a:off x="841249" y="941832"/>
            <a:ext cx="10506456" cy="2057400"/>
          </a:xfrm>
        </p:spPr>
        <p:txBody>
          <a:bodyPr anchor="b">
            <a:normAutofit/>
          </a:bodyPr>
          <a:lstStyle/>
          <a:p>
            <a:r>
              <a:rPr lang="en-IN" sz="5000" dirty="0"/>
              <a:t>The Turning point in his life, his visit to India in 1939</a:t>
            </a:r>
            <a:endParaRPr lang="en-US" sz="50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744CE8-97F9-4CCE-863D-F13842BC2972}"/>
              </a:ext>
            </a:extLst>
          </p:cNvPr>
          <p:cNvSpPr>
            <a:spLocks noGrp="1"/>
          </p:cNvSpPr>
          <p:nvPr>
            <p:ph idx="1"/>
          </p:nvPr>
        </p:nvSpPr>
        <p:spPr>
          <a:xfrm>
            <a:off x="841248" y="3502152"/>
            <a:ext cx="10506456" cy="2670048"/>
          </a:xfrm>
        </p:spPr>
        <p:txBody>
          <a:bodyPr>
            <a:normAutofit fontScale="92500" lnSpcReduction="10000"/>
          </a:bodyPr>
          <a:lstStyle/>
          <a:p>
            <a:r>
              <a:rPr lang="en-US" dirty="0"/>
              <a:t>Bhabha came to India for a holiday in 1939, but the outbreak of the Second World War in September 1939 made him change his plans.</a:t>
            </a:r>
            <a:br>
              <a:rPr lang="en-US" dirty="0"/>
            </a:br>
            <a:br>
              <a:rPr lang="en-US" dirty="0"/>
            </a:br>
            <a:r>
              <a:rPr lang="en-US" dirty="0"/>
              <a:t>He joined the Indian Institute of Science at Bangalore, where a Readership in Theoretical Science was specially created for him. </a:t>
            </a:r>
            <a:br>
              <a:rPr lang="en-US" dirty="0"/>
            </a:br>
            <a:br>
              <a:rPr lang="en-US" dirty="0"/>
            </a:br>
            <a:r>
              <a:rPr lang="en-US" dirty="0"/>
              <a:t>Prof. C.V. Raman, who was at IISc at that time, was highly impressed by </a:t>
            </a:r>
            <a:r>
              <a:rPr lang="en-US" dirty="0" err="1"/>
              <a:t>Homi</a:t>
            </a:r>
            <a:r>
              <a:rPr lang="en-US" dirty="0"/>
              <a:t> Bhabha.</a:t>
            </a:r>
          </a:p>
        </p:txBody>
      </p:sp>
    </p:spTree>
    <p:extLst>
      <p:ext uri="{BB962C8B-B14F-4D97-AF65-F5344CB8AC3E}">
        <p14:creationId xmlns:p14="http://schemas.microsoft.com/office/powerpoint/2010/main" val="167116888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Infosys foundation announces Rs 15.7 crore grant to TIFR to fund research  and mentoring activities- Technology News, Firstpost">
            <a:extLst>
              <a:ext uri="{FF2B5EF4-FFF2-40B4-BE49-F238E27FC236}">
                <a16:creationId xmlns:a16="http://schemas.microsoft.com/office/drawing/2014/main" id="{EC1BA896-7A02-4C1B-9E71-05331DDA44F8}"/>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EA9AD-6DB1-465C-895C-39150DEB3920}"/>
              </a:ext>
            </a:extLst>
          </p:cNvPr>
          <p:cNvSpPr>
            <a:spLocks noGrp="1"/>
          </p:cNvSpPr>
          <p:nvPr>
            <p:ph type="title"/>
          </p:nvPr>
        </p:nvSpPr>
        <p:spPr>
          <a:xfrm>
            <a:off x="838200" y="365125"/>
            <a:ext cx="10515600" cy="1325563"/>
          </a:xfrm>
        </p:spPr>
        <p:txBody>
          <a:bodyPr>
            <a:normAutofit/>
          </a:bodyPr>
          <a:lstStyle/>
          <a:p>
            <a:r>
              <a:rPr lang="en-IN">
                <a:solidFill>
                  <a:srgbClr val="FFFFFF"/>
                </a:solidFill>
              </a:rPr>
              <a:t>Formation of the TIFR</a:t>
            </a:r>
            <a:endParaRPr lang="en-US">
              <a:solidFill>
                <a:srgbClr val="FFFFFF"/>
              </a:solidFill>
            </a:endParaRPr>
          </a:p>
        </p:txBody>
      </p:sp>
      <p:sp>
        <p:nvSpPr>
          <p:cNvPr id="3" name="Content Placeholder 2">
            <a:extLst>
              <a:ext uri="{FF2B5EF4-FFF2-40B4-BE49-F238E27FC236}">
                <a16:creationId xmlns:a16="http://schemas.microsoft.com/office/drawing/2014/main" id="{18B3E023-12B5-4367-A0A1-6DA89A86E29D}"/>
              </a:ext>
            </a:extLst>
          </p:cNvPr>
          <p:cNvSpPr>
            <a:spLocks noGrp="1"/>
          </p:cNvSpPr>
          <p:nvPr>
            <p:ph idx="1"/>
          </p:nvPr>
        </p:nvSpPr>
        <p:spPr>
          <a:xfrm>
            <a:off x="838200" y="1825625"/>
            <a:ext cx="10515600" cy="4351338"/>
          </a:xfrm>
        </p:spPr>
        <p:txBody>
          <a:bodyPr>
            <a:normAutofit/>
          </a:bodyPr>
          <a:lstStyle/>
          <a:p>
            <a:pPr marL="0" indent="0">
              <a:buNone/>
            </a:pPr>
            <a:r>
              <a:rPr lang="en-US">
                <a:solidFill>
                  <a:srgbClr val="FFFFFF"/>
                </a:solidFill>
              </a:rPr>
              <a:t>During his five-year period in Bangalore, Bhabha realized the difficulty of carrying out research activities in India. He understood that none of the existing research institutions in the country had facilities for original work in nuclear physics, cosmic ray physics, high energy physics and other frontiers of physics.</a:t>
            </a:r>
            <a:br>
              <a:rPr lang="en-US">
                <a:solidFill>
                  <a:srgbClr val="FFFFFF"/>
                </a:solidFill>
              </a:rPr>
            </a:br>
            <a:br>
              <a:rPr lang="en-US">
                <a:solidFill>
                  <a:srgbClr val="FFFFFF"/>
                </a:solidFill>
              </a:rPr>
            </a:br>
            <a:r>
              <a:rPr lang="en-US">
                <a:solidFill>
                  <a:srgbClr val="FFFFFF"/>
                </a:solidFill>
              </a:rPr>
              <a:t>In a letter to his friend, J.R.D Tata, Bhabha wrote “The lack of proper conditions and intelligent financial support hampers the development of science in India at the pace the talent in the country would warrant”</a:t>
            </a:r>
          </a:p>
        </p:txBody>
      </p:sp>
    </p:spTree>
    <p:extLst>
      <p:ext uri="{BB962C8B-B14F-4D97-AF65-F5344CB8AC3E}">
        <p14:creationId xmlns:p14="http://schemas.microsoft.com/office/powerpoint/2010/main" val="228596690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D11C-40E2-4FE4-A836-C310166B1BD7}"/>
              </a:ext>
            </a:extLst>
          </p:cNvPr>
          <p:cNvSpPr>
            <a:spLocks noGrp="1"/>
          </p:cNvSpPr>
          <p:nvPr>
            <p:ph type="title"/>
          </p:nvPr>
        </p:nvSpPr>
        <p:spPr/>
        <p:txBody>
          <a:bodyPr/>
          <a:lstStyle/>
          <a:p>
            <a:r>
              <a:rPr lang="en-IN" dirty="0"/>
              <a:t>The Letter</a:t>
            </a:r>
            <a:endParaRPr lang="en-US" dirty="0"/>
          </a:p>
        </p:txBody>
      </p:sp>
      <p:sp>
        <p:nvSpPr>
          <p:cNvPr id="3" name="Content Placeholder 2">
            <a:extLst>
              <a:ext uri="{FF2B5EF4-FFF2-40B4-BE49-F238E27FC236}">
                <a16:creationId xmlns:a16="http://schemas.microsoft.com/office/drawing/2014/main" id="{EF9BE841-CEFD-4D8D-B73A-3F9745A0BF2E}"/>
              </a:ext>
            </a:extLst>
          </p:cNvPr>
          <p:cNvSpPr>
            <a:spLocks noGrp="1"/>
          </p:cNvSpPr>
          <p:nvPr>
            <p:ph idx="1"/>
          </p:nvPr>
        </p:nvSpPr>
        <p:spPr/>
        <p:txBody>
          <a:bodyPr>
            <a:normAutofit fontScale="92500" lnSpcReduction="20000"/>
          </a:bodyPr>
          <a:lstStyle/>
          <a:p>
            <a:pPr marL="0" indent="0">
              <a:buNone/>
            </a:pPr>
            <a:r>
              <a:rPr lang="en-US" sz="3700" dirty="0">
                <a:latin typeface="Bolgen" pitchFamily="2" charset="0"/>
              </a:rPr>
              <a:t>“ I have for some time past nurtured the idea of founding a first class school of research in the most advanced branches of physics in Bombay...”</a:t>
            </a:r>
          </a:p>
          <a:p>
            <a:pPr marL="0" indent="0">
              <a:buNone/>
            </a:pPr>
            <a:r>
              <a:rPr lang="en-US" sz="3700" dirty="0">
                <a:latin typeface="Bolgen" pitchFamily="2" charset="0"/>
              </a:rPr>
              <a:t>“ ....</a:t>
            </a:r>
            <a:r>
              <a:rPr lang="en-US" sz="3700" dirty="0">
                <a:solidFill>
                  <a:schemeClr val="accent4">
                    <a:lumMod val="75000"/>
                  </a:schemeClr>
                </a:solidFill>
                <a:latin typeface="Bolgen" pitchFamily="2" charset="0"/>
              </a:rPr>
              <a:t>There is at the moment in India no big school of research in the fundamental problems of physics, both theoretical and experimental</a:t>
            </a:r>
            <a:r>
              <a:rPr lang="en-US" sz="3700" dirty="0">
                <a:latin typeface="Bolgen" pitchFamily="2" charset="0"/>
              </a:rPr>
              <a:t>.... It is absolutely in the interest of India to have a vigorous school of research in fundamental physics, for such a school forms the spearhead of research not only in less advanced branches of physics but also in problems of immediate practical application in industry.”</a:t>
            </a:r>
          </a:p>
          <a:p>
            <a:endParaRPr lang="en-US" sz="3700" dirty="0">
              <a:latin typeface="Bolgen" pitchFamily="2" charset="0"/>
            </a:endParaRPr>
          </a:p>
        </p:txBody>
      </p:sp>
    </p:spTree>
    <p:extLst>
      <p:ext uri="{BB962C8B-B14F-4D97-AF65-F5344CB8AC3E}">
        <p14:creationId xmlns:p14="http://schemas.microsoft.com/office/powerpoint/2010/main" val="4264771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09101-ABF0-4A01-97B7-4C7968595AE1}"/>
              </a:ext>
            </a:extLst>
          </p:cNvPr>
          <p:cNvSpPr>
            <a:spLocks noGrp="1"/>
          </p:cNvSpPr>
          <p:nvPr>
            <p:ph idx="1"/>
          </p:nvPr>
        </p:nvSpPr>
        <p:spPr>
          <a:xfrm>
            <a:off x="838200" y="1077480"/>
            <a:ext cx="10515600" cy="4351338"/>
          </a:xfrm>
        </p:spPr>
        <p:txBody>
          <a:bodyPr>
            <a:normAutofit/>
          </a:bodyPr>
          <a:lstStyle/>
          <a:p>
            <a:pPr marL="0" indent="0">
              <a:buNone/>
            </a:pPr>
            <a:r>
              <a:rPr lang="en-US" sz="3700" dirty="0">
                <a:latin typeface="Bolgen" pitchFamily="2" charset="0"/>
              </a:rPr>
              <a:t>“ When nuclear energy has been successfully applied for power production in, say, a couple of decades from now , </a:t>
            </a:r>
            <a:r>
              <a:rPr lang="en-US" sz="3700" dirty="0">
                <a:solidFill>
                  <a:srgbClr val="C00000"/>
                </a:solidFill>
                <a:latin typeface="Bolgen" pitchFamily="2" charset="0"/>
              </a:rPr>
              <a:t>India will not have to look abroad for its experts but will find them ready at hand.”</a:t>
            </a:r>
          </a:p>
          <a:p>
            <a:pPr marL="0" indent="0">
              <a:buNone/>
            </a:pPr>
            <a:r>
              <a:rPr lang="en-US" sz="3700" dirty="0">
                <a:latin typeface="Bolgen" pitchFamily="2" charset="0"/>
              </a:rPr>
              <a:t>" </a:t>
            </a:r>
            <a:r>
              <a:rPr lang="en-US" sz="3700" dirty="0">
                <a:solidFill>
                  <a:schemeClr val="accent4">
                    <a:lumMod val="50000"/>
                  </a:schemeClr>
                </a:solidFill>
                <a:latin typeface="Bolgen" pitchFamily="2" charset="0"/>
              </a:rPr>
              <a:t>The scheme I am now submitting to you is but an embryo from  which I hope to build up in the course of time a school of physics comparable with the best anywhere."</a:t>
            </a:r>
          </a:p>
          <a:p>
            <a:endParaRPr lang="en-US" dirty="0"/>
          </a:p>
        </p:txBody>
      </p:sp>
    </p:spTree>
    <p:extLst>
      <p:ext uri="{BB962C8B-B14F-4D97-AF65-F5344CB8AC3E}">
        <p14:creationId xmlns:p14="http://schemas.microsoft.com/office/powerpoint/2010/main" val="794301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A94D-ADA6-428F-9567-E12A48A5186F}"/>
              </a:ext>
            </a:extLst>
          </p:cNvPr>
          <p:cNvSpPr>
            <a:spLocks noGrp="1"/>
          </p:cNvSpPr>
          <p:nvPr>
            <p:ph type="title"/>
          </p:nvPr>
        </p:nvSpPr>
        <p:spPr/>
        <p:txBody>
          <a:bodyPr/>
          <a:lstStyle/>
          <a:p>
            <a:r>
              <a:rPr lang="en-IN" dirty="0"/>
              <a:t>His advocation for Peace of Nuclear Weapons</a:t>
            </a:r>
            <a:endParaRPr lang="en-US" dirty="0"/>
          </a:p>
        </p:txBody>
      </p:sp>
      <p:pic>
        <p:nvPicPr>
          <p:cNvPr id="4" name="Content Placeholder 3">
            <a:extLst>
              <a:ext uri="{FF2B5EF4-FFF2-40B4-BE49-F238E27FC236}">
                <a16:creationId xmlns:a16="http://schemas.microsoft.com/office/drawing/2014/main" id="{005678B8-E604-4564-8D84-134D7AFE24DF}"/>
              </a:ext>
            </a:extLst>
          </p:cNvPr>
          <p:cNvPicPr>
            <a:picLocks noGrp="1" noChangeAspect="1"/>
          </p:cNvPicPr>
          <p:nvPr>
            <p:ph idx="1"/>
          </p:nvPr>
        </p:nvPicPr>
        <p:blipFill>
          <a:blip r:embed="rId2"/>
          <a:stretch>
            <a:fillRect/>
          </a:stretch>
        </p:blipFill>
        <p:spPr>
          <a:xfrm>
            <a:off x="2600556" y="1825625"/>
            <a:ext cx="6990888" cy="4351338"/>
          </a:xfrm>
          <a:prstGeom prst="rect">
            <a:avLst/>
          </a:prstGeom>
        </p:spPr>
      </p:pic>
    </p:spTree>
    <p:extLst>
      <p:ext uri="{BB962C8B-B14F-4D97-AF65-F5344CB8AC3E}">
        <p14:creationId xmlns:p14="http://schemas.microsoft.com/office/powerpoint/2010/main" val="337244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0"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9DC05-287E-4BE4-9B5F-2F0A8C4FBAC9}"/>
              </a:ext>
            </a:extLst>
          </p:cNvPr>
          <p:cNvSpPr>
            <a:spLocks noGrp="1"/>
          </p:cNvSpPr>
          <p:nvPr>
            <p:ph type="title"/>
          </p:nvPr>
        </p:nvSpPr>
        <p:spPr>
          <a:xfrm>
            <a:off x="311044" y="113397"/>
            <a:ext cx="5251316" cy="1807305"/>
          </a:xfrm>
        </p:spPr>
        <p:txBody>
          <a:bodyPr>
            <a:normAutofit/>
          </a:bodyPr>
          <a:lstStyle/>
          <a:p>
            <a:r>
              <a:rPr lang="en-IN" sz="6600" dirty="0">
                <a:solidFill>
                  <a:schemeClr val="accent6">
                    <a:lumMod val="50000"/>
                  </a:schemeClr>
                </a:solidFill>
                <a:latin typeface="Special Elite" panose="02000506000000020004" pitchFamily="2" charset="0"/>
              </a:rPr>
              <a:t>Awards</a:t>
            </a:r>
            <a:endParaRPr lang="en-US" sz="6600" dirty="0">
              <a:solidFill>
                <a:schemeClr val="accent6">
                  <a:lumMod val="50000"/>
                </a:schemeClr>
              </a:solidFill>
              <a:latin typeface="Special Elite" panose="02000506000000020004" pitchFamily="2" charset="0"/>
            </a:endParaRPr>
          </a:p>
        </p:txBody>
      </p:sp>
      <p:sp>
        <p:nvSpPr>
          <p:cNvPr id="3" name="Content Placeholder 2">
            <a:extLst>
              <a:ext uri="{FF2B5EF4-FFF2-40B4-BE49-F238E27FC236}">
                <a16:creationId xmlns:a16="http://schemas.microsoft.com/office/drawing/2014/main" id="{0A300962-FB67-4871-809D-63E6FEA72637}"/>
              </a:ext>
            </a:extLst>
          </p:cNvPr>
          <p:cNvSpPr>
            <a:spLocks noGrp="1"/>
          </p:cNvSpPr>
          <p:nvPr>
            <p:ph idx="1"/>
          </p:nvPr>
        </p:nvSpPr>
        <p:spPr>
          <a:xfrm>
            <a:off x="314092" y="1920702"/>
            <a:ext cx="6142463" cy="3521093"/>
          </a:xfrm>
        </p:spPr>
        <p:txBody>
          <a:bodyPr>
            <a:noAutofit/>
          </a:bodyPr>
          <a:lstStyle/>
          <a:p>
            <a:pPr marL="0" indent="0">
              <a:buNone/>
            </a:pPr>
            <a:r>
              <a:rPr lang="en-US" sz="2400" dirty="0"/>
              <a:t>Fellow of the Royal Society, 1941</a:t>
            </a:r>
            <a:br>
              <a:rPr lang="en-US" sz="2400" dirty="0"/>
            </a:br>
            <a:br>
              <a:rPr lang="en-US" sz="2400" dirty="0"/>
            </a:br>
            <a:r>
              <a:rPr lang="en-US" sz="2400" dirty="0"/>
              <a:t>Adams Prize, Cambridge, for a thesis on “The theory of the elementary physical particles and their interactions,” 1942</a:t>
            </a:r>
            <a:br>
              <a:rPr lang="en-US" sz="2400" dirty="0"/>
            </a:br>
            <a:br>
              <a:rPr lang="en-US" sz="2400" dirty="0"/>
            </a:br>
            <a:r>
              <a:rPr lang="en-US" sz="2400" dirty="0"/>
              <a:t>Hopkins Prize of the Cambridge Philosophical Society, 1948</a:t>
            </a:r>
            <a:br>
              <a:rPr lang="en-US" sz="2400" dirty="0"/>
            </a:br>
            <a:br>
              <a:rPr lang="en-US" sz="2400" dirty="0"/>
            </a:br>
            <a:r>
              <a:rPr lang="en-US" sz="2400" dirty="0"/>
              <a:t>Padma Bhushan, 1954</a:t>
            </a:r>
            <a:br>
              <a:rPr lang="en-US" sz="2400" dirty="0"/>
            </a:br>
            <a:br>
              <a:rPr lang="en-US" sz="2400" dirty="0"/>
            </a:br>
            <a:r>
              <a:rPr lang="en-US" sz="2400" dirty="0"/>
              <a:t>President, First International Conference on Peaceful Uses of Atomic Energy, held under the auspices of the UN, 1955</a:t>
            </a:r>
            <a:br>
              <a:rPr lang="en-US" sz="2400" dirty="0"/>
            </a:br>
            <a:endParaRPr lang="en-US" sz="2400" dirty="0"/>
          </a:p>
        </p:txBody>
      </p:sp>
      <p:pic>
        <p:nvPicPr>
          <p:cNvPr id="14338" name="Picture 2" descr="Homi Bhabha Biography: Birth, Age, Family, Education, Career, Awards, Death  and More | Homi J Bhabha">
            <a:extLst>
              <a:ext uri="{FF2B5EF4-FFF2-40B4-BE49-F238E27FC236}">
                <a16:creationId xmlns:a16="http://schemas.microsoft.com/office/drawing/2014/main" id="{58DAD493-48E6-4ECE-BDBB-43A7FEF37C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45" r="18645"/>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72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FFDC95-5C4C-4C35-BFAB-568CFB7A98D9}"/>
              </a:ext>
            </a:extLst>
          </p:cNvPr>
          <p:cNvSpPr>
            <a:spLocks noGrp="1"/>
          </p:cNvSpPr>
          <p:nvPr>
            <p:ph idx="1"/>
          </p:nvPr>
        </p:nvSpPr>
        <p:spPr>
          <a:xfrm>
            <a:off x="390294" y="680224"/>
            <a:ext cx="5067528" cy="5496739"/>
          </a:xfrm>
        </p:spPr>
        <p:txBody>
          <a:bodyPr>
            <a:normAutofit fontScale="85000" lnSpcReduction="10000"/>
          </a:bodyPr>
          <a:lstStyle/>
          <a:p>
            <a:pPr marL="0" indent="0">
              <a:buNone/>
            </a:pPr>
            <a:r>
              <a:rPr lang="en-US" dirty="0"/>
              <a:t>• Honorary fellowship of the Gonville </a:t>
            </a:r>
            <a:r>
              <a:rPr lang="en-US" dirty="0" err="1"/>
              <a:t>andCaius</a:t>
            </a:r>
            <a:r>
              <a:rPr lang="en-US" dirty="0"/>
              <a:t> College (1957), Royal Society of Edinburgh (1957), American Academy of Arts and Sciences (1959), National  Academy of Sciences of the </a:t>
            </a:r>
            <a:r>
              <a:rPr lang="en-US" dirty="0" err="1"/>
              <a:t>UnitedStates</a:t>
            </a:r>
            <a:r>
              <a:rPr lang="en-US" dirty="0"/>
              <a:t> (1963)</a:t>
            </a:r>
            <a:br>
              <a:rPr lang="en-US" dirty="0"/>
            </a:br>
            <a:br>
              <a:rPr lang="en-US" dirty="0"/>
            </a:br>
            <a:r>
              <a:rPr lang="en-US" dirty="0"/>
              <a:t>• Honorary Doctoral degrees in science: Patna (1944), Lucknow (1949), Banaras (1950), Agra (1952), Perth (1954), Allahabad (1958), Cambridge (1959), London (1960), Padova (1961)</a:t>
            </a:r>
            <a:br>
              <a:rPr lang="en-US" dirty="0"/>
            </a:br>
            <a:br>
              <a:rPr lang="en-US" dirty="0"/>
            </a:br>
            <a:r>
              <a:rPr lang="en-US" dirty="0"/>
              <a:t>• President, International Union of Pure and Applied Physics, 1960-63 </a:t>
            </a:r>
            <a:br>
              <a:rPr lang="en-US" dirty="0"/>
            </a:br>
            <a:br>
              <a:rPr lang="en-US" dirty="0"/>
            </a:br>
            <a:r>
              <a:rPr lang="en-US" dirty="0"/>
              <a:t>• </a:t>
            </a:r>
            <a:r>
              <a:rPr lang="en-US" dirty="0" err="1"/>
              <a:t>Melchett</a:t>
            </a:r>
            <a:r>
              <a:rPr lang="en-US" dirty="0"/>
              <a:t> Medal of the Fuel Institute, 1964</a:t>
            </a:r>
          </a:p>
        </p:txBody>
      </p:sp>
      <p:pic>
        <p:nvPicPr>
          <p:cNvPr id="13316" name="Picture 4" descr="Homi J. Bhabha - Wikipedia">
            <a:extLst>
              <a:ext uri="{FF2B5EF4-FFF2-40B4-BE49-F238E27FC236}">
                <a16:creationId xmlns:a16="http://schemas.microsoft.com/office/drawing/2014/main" id="{4CBE9321-5B36-473C-B471-BCE48195E6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33" r="1" b="1660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30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4715AF-9097-4BA4-B467-FAFBAA3E623C}"/>
              </a:ext>
            </a:extLst>
          </p:cNvPr>
          <p:cNvPicPr>
            <a:picLocks noChangeAspect="1"/>
          </p:cNvPicPr>
          <p:nvPr/>
        </p:nvPicPr>
        <p:blipFill rotWithShape="1">
          <a:blip r:embed="rId2">
            <a:alphaModFix amt="40000"/>
            <a:extLst/>
          </a:blip>
          <a:srcRect t="6269" b="1138"/>
          <a:stretch/>
        </p:blipFill>
        <p:spPr>
          <a:xfrm>
            <a:off x="20" y="10"/>
            <a:ext cx="12191979" cy="6857990"/>
          </a:xfrm>
          <a:prstGeom prst="rect">
            <a:avLst/>
          </a:prstGeom>
        </p:spPr>
      </p:pic>
      <p:sp>
        <p:nvSpPr>
          <p:cNvPr id="2" name="Title 1">
            <a:extLst>
              <a:ext uri="{FF2B5EF4-FFF2-40B4-BE49-F238E27FC236}">
                <a16:creationId xmlns:a16="http://schemas.microsoft.com/office/drawing/2014/main" id="{F4C55DD6-15C2-49AA-9480-F121ECC867E5}"/>
              </a:ext>
            </a:extLst>
          </p:cNvPr>
          <p:cNvSpPr>
            <a:spLocks noGrp="1"/>
          </p:cNvSpPr>
          <p:nvPr>
            <p:ph type="title"/>
          </p:nvPr>
        </p:nvSpPr>
        <p:spPr>
          <a:xfrm>
            <a:off x="841249" y="941832"/>
            <a:ext cx="10506456" cy="2057400"/>
          </a:xfrm>
        </p:spPr>
        <p:txBody>
          <a:bodyPr anchor="b">
            <a:normAutofit/>
          </a:bodyPr>
          <a:lstStyle/>
          <a:p>
            <a:r>
              <a:rPr lang="en-IN" sz="5000"/>
              <a:t>The Plane Crash</a:t>
            </a:r>
            <a:endParaRPr lang="en-US" sz="5000"/>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CCEAC17-DE98-49CB-ACB4-9AFC80A1FD9B}"/>
              </a:ext>
            </a:extLst>
          </p:cNvPr>
          <p:cNvSpPr>
            <a:spLocks noGrp="1"/>
          </p:cNvSpPr>
          <p:nvPr>
            <p:ph idx="1"/>
          </p:nvPr>
        </p:nvSpPr>
        <p:spPr>
          <a:xfrm>
            <a:off x="841248" y="3502152"/>
            <a:ext cx="10506456" cy="2670048"/>
          </a:xfrm>
        </p:spPr>
        <p:txBody>
          <a:bodyPr>
            <a:normAutofit/>
          </a:bodyPr>
          <a:lstStyle/>
          <a:p>
            <a:r>
              <a:rPr lang="en-US" sz="1700"/>
              <a:t>“On Monday, 24th January 1966, I was in my office at the Tata Institute of Fundamental Research in Bombay. There was a phone call from Air India to say that their flight that was to land in Geneva had not done so. It was on the aircraft, Kanchenjunga that Homi Bhabha was travelling to Geneva on his way to Vienna. Geneva airport had apparently lost contact with the aircraft. I was told that Air India would keep us in touch with further developments.” – recalls Prof. M.G.K. Menon who took over as Director of TIFR after Homi Bhabha.</a:t>
            </a:r>
          </a:p>
          <a:p>
            <a:endParaRPr lang="en-IN" sz="1700"/>
          </a:p>
          <a:p>
            <a:r>
              <a:rPr lang="en-US" sz="1700"/>
              <a:t>Air India’s Boeing 707 crashed on the Mont Blanc in the Alps, killing everyone on board. Homi Bhabha was on his way to Vienna to attend a meeting of the Scientific Advisory Committee of the International Atomic Energy Agency.</a:t>
            </a:r>
          </a:p>
        </p:txBody>
      </p:sp>
    </p:spTree>
    <p:extLst>
      <p:ext uri="{BB962C8B-B14F-4D97-AF65-F5344CB8AC3E}">
        <p14:creationId xmlns:p14="http://schemas.microsoft.com/office/powerpoint/2010/main" val="423314286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man in white t-shirt holding babys hand">
            <a:extLst>
              <a:ext uri="{FF2B5EF4-FFF2-40B4-BE49-F238E27FC236}">
                <a16:creationId xmlns:a16="http://schemas.microsoft.com/office/drawing/2014/main" id="{34AF9131-B9C2-4313-872E-B4AEF5D3CAB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1558" b="417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853132-82E4-4251-B8C1-0CDB4200A253}"/>
              </a:ext>
            </a:extLst>
          </p:cNvPr>
          <p:cNvSpPr>
            <a:spLocks noGrp="1"/>
          </p:cNvSpPr>
          <p:nvPr>
            <p:ph type="title"/>
          </p:nvPr>
        </p:nvSpPr>
        <p:spPr>
          <a:xfrm>
            <a:off x="965200" y="965200"/>
            <a:ext cx="10261600" cy="3564869"/>
          </a:xfrm>
        </p:spPr>
        <p:txBody>
          <a:bodyPr vert="horz" lIns="91440" tIns="45720" rIns="91440" bIns="45720" rtlCol="0" anchor="b">
            <a:noAutofit/>
          </a:bodyPr>
          <a:lstStyle/>
          <a:p>
            <a:pPr algn="ctr"/>
            <a:r>
              <a:rPr lang="en-US" sz="5400" dirty="0">
                <a:ln w="22225">
                  <a:solidFill>
                    <a:schemeClr val="tx1"/>
                  </a:solidFill>
                  <a:miter lim="800000"/>
                </a:ln>
                <a:noFill/>
              </a:rPr>
              <a:t>What do we learn from him? What is the aim of this presentation? </a:t>
            </a:r>
          </a:p>
        </p:txBody>
      </p:sp>
    </p:spTree>
    <p:extLst>
      <p:ext uri="{BB962C8B-B14F-4D97-AF65-F5344CB8AC3E}">
        <p14:creationId xmlns:p14="http://schemas.microsoft.com/office/powerpoint/2010/main" val="369726776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BEAED5-9BBF-484B-9A5E-C2AC7FE73EF7}"/>
              </a:ext>
            </a:extLst>
          </p:cNvPr>
          <p:cNvPicPr>
            <a:picLocks noChangeAspect="1"/>
          </p:cNvPicPr>
          <p:nvPr/>
        </p:nvPicPr>
        <p:blipFill rotWithShape="1">
          <a:blip r:embed="rId2">
            <a:alphaModFix amt="40000"/>
            <a:extLst/>
          </a:blip>
          <a:srcRect b="2598"/>
          <a:stretch/>
        </p:blipFill>
        <p:spPr>
          <a:xfrm>
            <a:off x="20" y="10"/>
            <a:ext cx="12191980" cy="6857990"/>
          </a:xfrm>
          <a:prstGeom prst="rect">
            <a:avLst/>
          </a:prstGeom>
        </p:spPr>
      </p:pic>
      <p:sp>
        <p:nvSpPr>
          <p:cNvPr id="2" name="Title 1">
            <a:extLst>
              <a:ext uri="{FF2B5EF4-FFF2-40B4-BE49-F238E27FC236}">
                <a16:creationId xmlns:a16="http://schemas.microsoft.com/office/drawing/2014/main" id="{B3C3EC9E-8C2E-489D-9806-4D355FB38ABF}"/>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dirty="0">
                <a:ln w="22225">
                  <a:solidFill>
                    <a:schemeClr val="tx1"/>
                  </a:solidFill>
                  <a:miter lim="800000"/>
                </a:ln>
                <a:noFill/>
              </a:rPr>
              <a:t>Thank You</a:t>
            </a:r>
          </a:p>
        </p:txBody>
      </p:sp>
    </p:spTree>
    <p:extLst>
      <p:ext uri="{BB962C8B-B14F-4D97-AF65-F5344CB8AC3E}">
        <p14:creationId xmlns:p14="http://schemas.microsoft.com/office/powerpoint/2010/main" val="143708605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erial view of mountains">
            <a:extLst>
              <a:ext uri="{FF2B5EF4-FFF2-40B4-BE49-F238E27FC236}">
                <a16:creationId xmlns:a16="http://schemas.microsoft.com/office/drawing/2014/main" id="{5E8252D7-74BF-4C68-AC2E-4C56E7FDD24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36897" b="2555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8C2D5D-B4C4-40EA-A70D-E528991012CA}"/>
              </a:ext>
            </a:extLst>
          </p:cNvPr>
          <p:cNvSpPr>
            <a:spLocks noGrp="1"/>
          </p:cNvSpPr>
          <p:nvPr>
            <p:ph type="title"/>
          </p:nvPr>
        </p:nvSpPr>
        <p:spPr>
          <a:xfrm>
            <a:off x="1524000" y="1122362"/>
            <a:ext cx="9225776" cy="3739570"/>
          </a:xfrm>
        </p:spPr>
        <p:txBody>
          <a:bodyPr vert="horz" lIns="91440" tIns="45720" rIns="91440" bIns="45720" rtlCol="0" anchor="b">
            <a:normAutofit fontScale="90000"/>
          </a:bodyPr>
          <a:lstStyle/>
          <a:p>
            <a:pPr algn="ctr"/>
            <a:r>
              <a:rPr lang="en-US" sz="9600" dirty="0">
                <a:solidFill>
                  <a:srgbClr val="FFFFFF"/>
                </a:solidFill>
                <a:latin typeface="Rage Italic" panose="03070502040507070304" pitchFamily="66" charset="0"/>
              </a:rPr>
              <a:t>The 3 Turning points in Humanity’s Past..</a:t>
            </a:r>
          </a:p>
        </p:txBody>
      </p:sp>
    </p:spTree>
    <p:extLst>
      <p:ext uri="{BB962C8B-B14F-4D97-AF65-F5344CB8AC3E}">
        <p14:creationId xmlns:p14="http://schemas.microsoft.com/office/powerpoint/2010/main" val="233014553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low-angle photography of orange and black geometric ceiling">
            <a:extLst>
              <a:ext uri="{FF2B5EF4-FFF2-40B4-BE49-F238E27FC236}">
                <a16:creationId xmlns:a16="http://schemas.microsoft.com/office/drawing/2014/main" id="{AA79C634-AF4C-4E92-9726-E4081CFFB0E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9717" b="601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E3EFCD-D2ED-4EE7-B104-2E6CF7D884BD}"/>
              </a:ext>
            </a:extLst>
          </p:cNvPr>
          <p:cNvSpPr>
            <a:spLocks noGrp="1"/>
          </p:cNvSpPr>
          <p:nvPr>
            <p:ph type="title"/>
          </p:nvPr>
        </p:nvSpPr>
        <p:spPr>
          <a:xfrm>
            <a:off x="1524000" y="1861271"/>
            <a:ext cx="9144000" cy="2900518"/>
          </a:xfrm>
        </p:spPr>
        <p:txBody>
          <a:bodyPr vert="horz" lIns="91440" tIns="45720" rIns="91440" bIns="45720" rtlCol="0" anchor="b">
            <a:normAutofit/>
          </a:bodyPr>
          <a:lstStyle/>
          <a:p>
            <a:pPr algn="ctr"/>
            <a:r>
              <a:rPr lang="en-US" sz="8000" dirty="0">
                <a:solidFill>
                  <a:schemeClr val="accent6">
                    <a:lumMod val="60000"/>
                    <a:lumOff val="40000"/>
                  </a:schemeClr>
                </a:solidFill>
                <a:latin typeface="Special Elite" panose="02000506000000020004" pitchFamily="2" charset="0"/>
              </a:rPr>
              <a:t>The Beginning of Civilization</a:t>
            </a:r>
          </a:p>
        </p:txBody>
      </p:sp>
    </p:spTree>
    <p:extLst>
      <p:ext uri="{BB962C8B-B14F-4D97-AF65-F5344CB8AC3E}">
        <p14:creationId xmlns:p14="http://schemas.microsoft.com/office/powerpoint/2010/main" val="167785140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s://images.unsplash.com/photo-1579364965676-a11fbf2810dc?ixlib=rb-1.2.1&amp;ixid=MnwxMjA3fDB8MHxzZWFyY2h8OHx8Y2l2aWxpemF0aW9ufGVufDB8fDB8fA%3D%3D&amp;w=1000&amp;q=80">
            <a:extLst>
              <a:ext uri="{FF2B5EF4-FFF2-40B4-BE49-F238E27FC236}">
                <a16:creationId xmlns:a16="http://schemas.microsoft.com/office/drawing/2014/main" id="{DE506496-6E6C-44F1-982C-01A4FE6865BE}"/>
              </a:ext>
            </a:extLst>
          </p:cNvPr>
          <p:cNvPicPr>
            <a:picLocks noChangeAspect="1" noChangeArrowheads="1"/>
          </p:cNvPicPr>
          <p:nvPr/>
        </p:nvPicPr>
        <p:blipFill rotWithShape="1">
          <a:blip r:embed="rId2">
            <a:alphaModFix amt="45000"/>
            <a:extLst>
              <a:ext uri="{28A0092B-C50C-407E-A947-70E740481C1C}">
                <a14:useLocalDpi xmlns:a14="http://schemas.microsoft.com/office/drawing/2010/main" val="0"/>
              </a:ext>
            </a:extLst>
          </a:blip>
          <a:srcRect t="442"/>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5" name="Rectangle 72">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888A426B-1143-4FC4-9BE8-F37277C93CE2}"/>
              </a:ext>
            </a:extLst>
          </p:cNvPr>
          <p:cNvSpPr>
            <a:spLocks noGrp="1"/>
          </p:cNvSpPr>
          <p:nvPr>
            <p:ph type="title"/>
          </p:nvPr>
        </p:nvSpPr>
        <p:spPr>
          <a:xfrm>
            <a:off x="1538700" y="1931054"/>
            <a:ext cx="9114599" cy="2857191"/>
          </a:xfrm>
        </p:spPr>
        <p:txBody>
          <a:bodyPr vert="horz" lIns="91440" tIns="45720" rIns="91440" bIns="45720" rtlCol="0" anchor="ctr">
            <a:noAutofit/>
          </a:bodyPr>
          <a:lstStyle/>
          <a:p>
            <a:pPr algn="ctr"/>
            <a:r>
              <a:rPr lang="en-US" sz="8800" dirty="0">
                <a:ln w="22225">
                  <a:solidFill>
                    <a:schemeClr val="tx1"/>
                  </a:solidFill>
                  <a:miter lim="800000"/>
                </a:ln>
                <a:latin typeface="Graduate" panose="02000503000000020004" pitchFamily="2" charset="0"/>
              </a:rPr>
              <a:t>The Industrial Era</a:t>
            </a:r>
          </a:p>
        </p:txBody>
      </p:sp>
      <p:sp>
        <p:nvSpPr>
          <p:cNvPr id="5126" name="Rectangle 74">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165804091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sea waves crashing on shore under white clouds">
            <a:extLst>
              <a:ext uri="{FF2B5EF4-FFF2-40B4-BE49-F238E27FC236}">
                <a16:creationId xmlns:a16="http://schemas.microsoft.com/office/drawing/2014/main" id="{A267ED55-F7EE-44A7-B6B7-F8ACE16C6C4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46215" r="-1" b="1356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E5744E-29B4-474E-B0E5-41E519C35206}"/>
              </a:ext>
            </a:extLst>
          </p:cNvPr>
          <p:cNvSpPr>
            <a:spLocks noGrp="1"/>
          </p:cNvSpPr>
          <p:nvPr>
            <p:ph type="title"/>
          </p:nvPr>
        </p:nvSpPr>
        <p:spPr>
          <a:xfrm>
            <a:off x="965200" y="965200"/>
            <a:ext cx="10261600" cy="3564869"/>
          </a:xfrm>
        </p:spPr>
        <p:txBody>
          <a:bodyPr vert="horz" lIns="91440" tIns="45720" rIns="91440" bIns="45720" rtlCol="0" anchor="b">
            <a:normAutofit fontScale="90000"/>
          </a:bodyPr>
          <a:lstStyle/>
          <a:p>
            <a:r>
              <a:rPr lang="en-US" sz="11500" dirty="0">
                <a:ln w="22225">
                  <a:solidFill>
                    <a:schemeClr val="tx1"/>
                  </a:solidFill>
                  <a:miter lim="800000"/>
                </a:ln>
                <a:noFill/>
                <a:latin typeface="Aquire" pitchFamily="50" charset="0"/>
              </a:rPr>
              <a:t>The Nuclear Era</a:t>
            </a:r>
          </a:p>
        </p:txBody>
      </p:sp>
    </p:spTree>
    <p:extLst>
      <p:ext uri="{BB962C8B-B14F-4D97-AF65-F5344CB8AC3E}">
        <p14:creationId xmlns:p14="http://schemas.microsoft.com/office/powerpoint/2010/main" val="181958010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star photography">
            <a:extLst>
              <a:ext uri="{FF2B5EF4-FFF2-40B4-BE49-F238E27FC236}">
                <a16:creationId xmlns:a16="http://schemas.microsoft.com/office/drawing/2014/main" id="{C60BF068-939E-4889-A6D3-97367AAAE58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9412" b="3304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2811C81-71EC-4A99-8781-4BADFD057C65}"/>
              </a:ext>
            </a:extLst>
          </p:cNvPr>
          <p:cNvSpPr>
            <a:spLocks noGrp="1"/>
          </p:cNvSpPr>
          <p:nvPr>
            <p:ph type="title"/>
          </p:nvPr>
        </p:nvSpPr>
        <p:spPr>
          <a:xfrm>
            <a:off x="838200" y="365125"/>
            <a:ext cx="10515600" cy="1325563"/>
          </a:xfrm>
        </p:spPr>
        <p:txBody>
          <a:bodyPr>
            <a:normAutofit/>
          </a:bodyPr>
          <a:lstStyle/>
          <a:p>
            <a:r>
              <a:rPr lang="en-IN" dirty="0" err="1">
                <a:solidFill>
                  <a:srgbClr val="FFFFFF"/>
                </a:solidFill>
                <a:latin typeface="Arvo" panose="02000000000000000000" pitchFamily="2" charset="0"/>
              </a:rPr>
              <a:t>Dr.</a:t>
            </a:r>
            <a:r>
              <a:rPr lang="en-IN" dirty="0">
                <a:solidFill>
                  <a:srgbClr val="FFFFFF"/>
                </a:solidFill>
                <a:latin typeface="Arvo" panose="02000000000000000000" pitchFamily="2" charset="0"/>
              </a:rPr>
              <a:t> </a:t>
            </a:r>
            <a:r>
              <a:rPr lang="en-IN" dirty="0" err="1">
                <a:solidFill>
                  <a:srgbClr val="FFFFFF"/>
                </a:solidFill>
                <a:latin typeface="Arvo" panose="02000000000000000000" pitchFamily="2" charset="0"/>
              </a:rPr>
              <a:t>Homi</a:t>
            </a:r>
            <a:r>
              <a:rPr lang="en-IN" dirty="0">
                <a:solidFill>
                  <a:srgbClr val="FFFFFF"/>
                </a:solidFill>
                <a:latin typeface="Arvo" panose="02000000000000000000" pitchFamily="2" charset="0"/>
              </a:rPr>
              <a:t> j Bhabha </a:t>
            </a:r>
            <a:r>
              <a:rPr lang="en-IN" i="1" dirty="0">
                <a:solidFill>
                  <a:srgbClr val="FFFFFF"/>
                </a:solidFill>
                <a:latin typeface="Arvo" panose="02000000000000000000" pitchFamily="2" charset="0"/>
              </a:rPr>
              <a:t>is the </a:t>
            </a:r>
            <a:r>
              <a:rPr lang="en-IN" i="1" dirty="0">
                <a:solidFill>
                  <a:schemeClr val="accent4">
                    <a:lumMod val="60000"/>
                    <a:lumOff val="40000"/>
                  </a:schemeClr>
                </a:solidFill>
                <a:latin typeface="Arvo" panose="02000000000000000000" pitchFamily="2" charset="0"/>
              </a:rPr>
              <a:t>Father of the Indian Nuclear Programme</a:t>
            </a:r>
            <a:endParaRPr lang="en-US" i="1" dirty="0">
              <a:solidFill>
                <a:schemeClr val="accent4">
                  <a:lumMod val="60000"/>
                  <a:lumOff val="40000"/>
                </a:schemeClr>
              </a:solidFill>
              <a:latin typeface="Arvo" panose="02000000000000000000" pitchFamily="2" charset="0"/>
            </a:endParaRPr>
          </a:p>
        </p:txBody>
      </p:sp>
      <p:sp>
        <p:nvSpPr>
          <p:cNvPr id="3" name="Content Placeholder 2">
            <a:extLst>
              <a:ext uri="{FF2B5EF4-FFF2-40B4-BE49-F238E27FC236}">
                <a16:creationId xmlns:a16="http://schemas.microsoft.com/office/drawing/2014/main" id="{B32F934E-B222-4E83-985F-3DAE3EB22F39}"/>
              </a:ext>
            </a:extLst>
          </p:cNvPr>
          <p:cNvSpPr>
            <a:spLocks noGrp="1"/>
          </p:cNvSpPr>
          <p:nvPr>
            <p:ph idx="1"/>
          </p:nvPr>
        </p:nvSpPr>
        <p:spPr>
          <a:xfrm>
            <a:off x="838200" y="2592243"/>
            <a:ext cx="10515600" cy="4351338"/>
          </a:xfrm>
        </p:spPr>
        <p:txBody>
          <a:bodyPr>
            <a:normAutofit/>
          </a:bodyPr>
          <a:lstStyle/>
          <a:p>
            <a:pPr marL="0" indent="0">
              <a:buNone/>
            </a:pPr>
            <a:r>
              <a:rPr lang="en-US" dirty="0">
                <a:solidFill>
                  <a:srgbClr val="FFFFFF"/>
                </a:solidFill>
              </a:rPr>
              <a:t>Bhabha was also the founding director of the Atomic Energy Establishment, </a:t>
            </a:r>
            <a:r>
              <a:rPr lang="en-US" dirty="0" err="1">
                <a:solidFill>
                  <a:srgbClr val="FFFFFF"/>
                </a:solidFill>
              </a:rPr>
              <a:t>Trombay</a:t>
            </a:r>
            <a:r>
              <a:rPr lang="en-US" dirty="0">
                <a:solidFill>
                  <a:srgbClr val="FFFFFF"/>
                </a:solidFill>
              </a:rPr>
              <a:t> (AEET) which is now named the Bhabha Atomic Research Centre in his </a:t>
            </a:r>
            <a:r>
              <a:rPr lang="en-US" dirty="0" err="1">
                <a:solidFill>
                  <a:srgbClr val="FFFFFF"/>
                </a:solidFill>
              </a:rPr>
              <a:t>honour</a:t>
            </a:r>
            <a:r>
              <a:rPr lang="en-US" dirty="0">
                <a:solidFill>
                  <a:srgbClr val="FFFFFF"/>
                </a:solidFill>
              </a:rPr>
              <a:t>. TIFR and AEET were the cornerstone of Indian development of nuclear weapons which Bhabha also supervised as director.</a:t>
            </a:r>
          </a:p>
        </p:txBody>
      </p:sp>
    </p:spTree>
    <p:extLst>
      <p:ext uri="{BB962C8B-B14F-4D97-AF65-F5344CB8AC3E}">
        <p14:creationId xmlns:p14="http://schemas.microsoft.com/office/powerpoint/2010/main" val="190039713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grayscale photo of people on beach">
            <a:extLst>
              <a:ext uri="{FF2B5EF4-FFF2-40B4-BE49-F238E27FC236}">
                <a16:creationId xmlns:a16="http://schemas.microsoft.com/office/drawing/2014/main" id="{CEE5BA6A-ECC9-40E5-B655-3BD04AE28B3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40123" b="1768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D214C4-2F94-4C89-9FDA-E9B7D5415192}"/>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dirty="0">
                <a:ln w="22225">
                  <a:solidFill>
                    <a:schemeClr val="tx1"/>
                  </a:solidFill>
                  <a:miter lim="800000"/>
                </a:ln>
                <a:noFill/>
                <a:latin typeface="Bolgen" pitchFamily="2" charset="0"/>
              </a:rPr>
              <a:t>Early Life</a:t>
            </a:r>
          </a:p>
        </p:txBody>
      </p:sp>
    </p:spTree>
    <p:extLst>
      <p:ext uri="{BB962C8B-B14F-4D97-AF65-F5344CB8AC3E}">
        <p14:creationId xmlns:p14="http://schemas.microsoft.com/office/powerpoint/2010/main" val="9465893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F0976-5F33-4D9A-A059-09996CAD5480}"/>
              </a:ext>
            </a:extLst>
          </p:cNvPr>
          <p:cNvSpPr>
            <a:spLocks noGrp="1"/>
          </p:cNvSpPr>
          <p:nvPr>
            <p:ph type="title"/>
          </p:nvPr>
        </p:nvSpPr>
        <p:spPr>
          <a:xfrm>
            <a:off x="640080" y="325369"/>
            <a:ext cx="4368602" cy="1956841"/>
          </a:xfrm>
        </p:spPr>
        <p:txBody>
          <a:bodyPr anchor="b">
            <a:normAutofit/>
          </a:bodyPr>
          <a:lstStyle/>
          <a:p>
            <a:r>
              <a:rPr lang="en-IN" sz="5400"/>
              <a:t>Family Background</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0EFA77-6E02-42E5-B2FE-108319F33416}"/>
              </a:ext>
            </a:extLst>
          </p:cNvPr>
          <p:cNvSpPr>
            <a:spLocks noGrp="1"/>
          </p:cNvSpPr>
          <p:nvPr>
            <p:ph idx="1"/>
          </p:nvPr>
        </p:nvSpPr>
        <p:spPr>
          <a:xfrm>
            <a:off x="640080" y="2872899"/>
            <a:ext cx="4243589" cy="3320668"/>
          </a:xfrm>
        </p:spPr>
        <p:txBody>
          <a:bodyPr>
            <a:normAutofit/>
          </a:bodyPr>
          <a:lstStyle/>
          <a:p>
            <a:r>
              <a:rPr lang="en-US" sz="2200"/>
              <a:t>Homi Jehangir Bhabha was born in Bombay on October 30, 1909 to Jehangir and Meherbai Bhabha. After marriage, the couple moved to Bombay, the first commercial city of British India where young Bhabha spent his childhood.</a:t>
            </a:r>
          </a:p>
        </p:txBody>
      </p:sp>
      <p:pic>
        <p:nvPicPr>
          <p:cNvPr id="4" name="Picture 3">
            <a:extLst>
              <a:ext uri="{FF2B5EF4-FFF2-40B4-BE49-F238E27FC236}">
                <a16:creationId xmlns:a16="http://schemas.microsoft.com/office/drawing/2014/main" id="{A0323BB9-06ED-4A03-A3D4-B0A3AE754ED9}"/>
              </a:ext>
            </a:extLst>
          </p:cNvPr>
          <p:cNvPicPr>
            <a:picLocks noChangeAspect="1"/>
          </p:cNvPicPr>
          <p:nvPr/>
        </p:nvPicPr>
        <p:blipFill rotWithShape="1">
          <a:blip r:embed="rId2"/>
          <a:srcRect r="1" b="3295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69708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rvo"/>
        <a:ea typeface=""/>
        <a:cs typeface=""/>
      </a:majorFont>
      <a:minorFont>
        <a:latin typeface="Corbe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1078</Words>
  <Application>Microsoft Office PowerPoint</Application>
  <PresentationFormat>Widescreen</PresentationFormat>
  <Paragraphs>50</Paragraphs>
  <Slides>29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Aquire</vt:lpstr>
      <vt:lpstr>Arial</vt:lpstr>
      <vt:lpstr>Arvo</vt:lpstr>
      <vt:lpstr>Bolgen</vt:lpstr>
      <vt:lpstr>Calibri</vt:lpstr>
      <vt:lpstr>Corbel Light</vt:lpstr>
      <vt:lpstr>Graduate</vt:lpstr>
      <vt:lpstr>Monotype Corsiva</vt:lpstr>
      <vt:lpstr>Rage Italic</vt:lpstr>
      <vt:lpstr>Special Elite</vt:lpstr>
      <vt:lpstr>Office Theme</vt:lpstr>
      <vt:lpstr>Biography of Dr. Homi J. Bhabha</vt:lpstr>
      <vt:lpstr>Lets  start with why learn about him in the first place, and lets start from the beginning...</vt:lpstr>
      <vt:lpstr>The 3 Turning points in Humanity’s Past..</vt:lpstr>
      <vt:lpstr>The Beginning of Civilization</vt:lpstr>
      <vt:lpstr>The Industrial Era</vt:lpstr>
      <vt:lpstr>The Nuclear Era</vt:lpstr>
      <vt:lpstr>Dr. Homi j Bhabha is the Father of the Indian Nuclear Programme</vt:lpstr>
      <vt:lpstr>Early Life</vt:lpstr>
      <vt:lpstr>Family Background</vt:lpstr>
      <vt:lpstr>Connection to the Tatas</vt:lpstr>
      <vt:lpstr>Education</vt:lpstr>
      <vt:lpstr>University and Love for Physics</vt:lpstr>
      <vt:lpstr>His letter to his Father</vt:lpstr>
      <vt:lpstr>PowerPoint Presentation</vt:lpstr>
      <vt:lpstr>Scientific Discoveries</vt:lpstr>
      <vt:lpstr>Predicting a new Particle</vt:lpstr>
      <vt:lpstr>PowerPoint Presentation</vt:lpstr>
      <vt:lpstr>This is how creating something new would actually look like</vt:lpstr>
      <vt:lpstr>PowerPoint Presentation</vt:lpstr>
      <vt:lpstr>The Turning point in his life, his visit to India in 1939</vt:lpstr>
      <vt:lpstr>Formation of the TIFR</vt:lpstr>
      <vt:lpstr>The Letter</vt:lpstr>
      <vt:lpstr>PowerPoint Presentation</vt:lpstr>
      <vt:lpstr>His advocation for Peace of Nuclear Weapons</vt:lpstr>
      <vt:lpstr>Awards</vt:lpstr>
      <vt:lpstr>PowerPoint Presentation</vt:lpstr>
      <vt:lpstr>The Plane Crash</vt:lpstr>
      <vt:lpstr>What do we learn from him? What is the aim of this presentation?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Biography of Dr. Homi J. Bhabha</dc:title>
  <dc:creator>Krishnaraj Thadesar</dc:creator>
  <cp:lastModifiedBy>Krishnaraj Thadesar</cp:lastModifiedBy>
  <cp:revision>1</cp:revision>
  <dcterms:created xsi:type="dcterms:W3CDTF">2022-05-31T10:21:34Z</dcterms:created>
  <dcterms:modified xsi:type="dcterms:W3CDTF">2022-05-31T10:26:16Z</dcterms:modified>
</cp:coreProperties>
</file>